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Override6.xml" ContentType="application/vnd.openxmlformats-officedocument.themeOverrid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Override7.xml" ContentType="application/vnd.openxmlformats-officedocument.themeOverrid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Override8.xml" ContentType="application/vnd.openxmlformats-officedocument.themeOverrid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Override9.xml" ContentType="application/vnd.openxmlformats-officedocument.themeOverrid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Override10.xml" ContentType="application/vnd.openxmlformats-officedocument.themeOverrid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Override11.xml" ContentType="application/vnd.openxmlformats-officedocument.themeOverrid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0" r:id="rId4"/>
    <p:sldMasterId id="2147483726" r:id="rId5"/>
    <p:sldMasterId id="2147483739" r:id="rId6"/>
    <p:sldMasterId id="2147483752" r:id="rId7"/>
    <p:sldMasterId id="2147483765" r:id="rId8"/>
    <p:sldMasterId id="2147483778" r:id="rId9"/>
    <p:sldMasterId id="2147483791" r:id="rId10"/>
    <p:sldMasterId id="2147483804" r:id="rId11"/>
  </p:sldMasterIdLst>
  <p:notesMasterIdLst>
    <p:notesMasterId r:id="rId67"/>
  </p:notesMasterIdLst>
  <p:sldIdLst>
    <p:sldId id="278" r:id="rId12"/>
    <p:sldId id="281" r:id="rId13"/>
    <p:sldId id="282" r:id="rId14"/>
    <p:sldId id="358" r:id="rId15"/>
    <p:sldId id="284" r:id="rId16"/>
    <p:sldId id="285" r:id="rId17"/>
    <p:sldId id="286" r:id="rId18"/>
    <p:sldId id="287" r:id="rId19"/>
    <p:sldId id="350" r:id="rId20"/>
    <p:sldId id="288" r:id="rId21"/>
    <p:sldId id="289" r:id="rId22"/>
    <p:sldId id="354" r:id="rId23"/>
    <p:sldId id="360" r:id="rId24"/>
    <p:sldId id="299" r:id="rId25"/>
    <p:sldId id="300" r:id="rId26"/>
    <p:sldId id="304" r:id="rId27"/>
    <p:sldId id="305" r:id="rId28"/>
    <p:sldId id="306" r:id="rId29"/>
    <p:sldId id="308" r:id="rId30"/>
    <p:sldId id="309" r:id="rId31"/>
    <p:sldId id="310" r:id="rId32"/>
    <p:sldId id="311" r:id="rId33"/>
    <p:sldId id="312" r:id="rId34"/>
    <p:sldId id="315" r:id="rId35"/>
    <p:sldId id="316" r:id="rId36"/>
    <p:sldId id="318" r:id="rId37"/>
    <p:sldId id="321" r:id="rId38"/>
    <p:sldId id="322" r:id="rId39"/>
    <p:sldId id="323" r:id="rId40"/>
    <p:sldId id="324" r:id="rId41"/>
    <p:sldId id="363" r:id="rId42"/>
    <p:sldId id="364" r:id="rId43"/>
    <p:sldId id="365" r:id="rId44"/>
    <p:sldId id="385" r:id="rId45"/>
    <p:sldId id="326" r:id="rId46"/>
    <p:sldId id="383" r:id="rId47"/>
    <p:sldId id="339" r:id="rId48"/>
    <p:sldId id="340" r:id="rId49"/>
    <p:sldId id="341" r:id="rId50"/>
    <p:sldId id="343" r:id="rId51"/>
    <p:sldId id="387" r:id="rId52"/>
    <p:sldId id="369" r:id="rId53"/>
    <p:sldId id="370" r:id="rId54"/>
    <p:sldId id="372" r:id="rId55"/>
    <p:sldId id="373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45" r:id="rId64"/>
    <p:sldId id="346" r:id="rId65"/>
    <p:sldId id="347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86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0E944-9E41-40B6-B51A-FF9F5593DE1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001D37B8-B4E1-48A1-8DBD-5195BD6E0F5C}">
      <dgm:prSet phldrT="[Текст]" custT="1"/>
      <dgm:spPr/>
      <dgm:t>
        <a:bodyPr tIns="0" bIns="0"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 smtClean="0"/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 smtClean="0"/>
        </a:p>
        <a:p>
          <a:pPr algn="ctr">
            <a:lnSpc>
              <a:spcPct val="100000"/>
            </a:lnSpc>
            <a:spcAft>
              <a:spcPts val="0"/>
            </a:spcAft>
          </a:pPr>
          <a:endParaRPr lang="ru-RU" sz="1400" dirty="0"/>
        </a:p>
      </dgm:t>
    </dgm:pt>
    <dgm:pt modelId="{6CD3C6A0-122E-4AE0-8C43-5F55F20DB7AE}" type="par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430ED38C-E01B-49C5-B0C8-868B14C58635}" type="sibTrans" cxnId="{E9DAB884-197D-4F90-B433-9F0ECE2D11DB}">
      <dgm:prSet/>
      <dgm:spPr/>
      <dgm:t>
        <a:bodyPr/>
        <a:lstStyle/>
        <a:p>
          <a:pPr algn="ctr"/>
          <a:endParaRPr lang="ru-RU" sz="1400"/>
        </a:p>
      </dgm:t>
    </dgm:pt>
    <dgm:pt modelId="{CB8E7E60-4461-4110-B7F0-E781392C59B6}">
      <dgm:prSet phldrT="[Текст]" custT="1"/>
      <dgm:spPr>
        <a:solidFill>
          <a:srgbClr val="11FB38"/>
        </a:solidFill>
      </dgm:spPr>
      <dgm:t>
        <a:bodyPr/>
        <a:lstStyle/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dirty="0" smtClean="0">
            <a:solidFill>
              <a:srgbClr val="C00000"/>
            </a:solidFill>
          </a:endParaRP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dirty="0" smtClean="0">
            <a:solidFill>
              <a:srgbClr val="C00000"/>
            </a:solidFill>
          </a:endParaRP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dirty="0" smtClean="0">
            <a:solidFill>
              <a:srgbClr val="C00000"/>
            </a:solidFill>
          </a:endParaRP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dirty="0" smtClean="0">
            <a:solidFill>
              <a:srgbClr val="C00000"/>
            </a:solidFill>
          </a:endParaRP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dirty="0" smtClean="0">
            <a:solidFill>
              <a:srgbClr val="C00000"/>
            </a:solidFill>
          </a:endParaRP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dirty="0" smtClean="0">
            <a:solidFill>
              <a:srgbClr val="C00000"/>
            </a:solidFill>
          </a:endParaRP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dirty="0" smtClean="0">
            <a:solidFill>
              <a:srgbClr val="C00000"/>
            </a:solidFill>
          </a:endParaRP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dirty="0" smtClean="0">
            <a:solidFill>
              <a:srgbClr val="C00000"/>
            </a:solidFill>
          </a:endParaRP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err="1" smtClean="0">
              <a:solidFill>
                <a:srgbClr val="C00000"/>
              </a:solidFill>
            </a:rPr>
            <a:t>Внутришкольное</a:t>
          </a:r>
          <a:r>
            <a:rPr lang="ru-RU" sz="2400" b="1" dirty="0" smtClean="0">
              <a:solidFill>
                <a:srgbClr val="C00000"/>
              </a:solidFill>
            </a:rPr>
            <a:t> оценивание</a:t>
          </a:r>
        </a:p>
        <a:p>
          <a:pPr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dirty="0">
            <a:solidFill>
              <a:srgbClr val="C00000"/>
            </a:solidFill>
          </a:endParaRPr>
        </a:p>
      </dgm:t>
    </dgm:pt>
    <dgm:pt modelId="{E12D3883-3D51-477E-96B7-7D80A1681CFC}" type="par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48A912B9-6E16-4704-960B-0117ED7A4A15}" type="sibTrans" cxnId="{7EA2CC6C-4F9A-4175-8D7A-8793AA56BE1E}">
      <dgm:prSet/>
      <dgm:spPr/>
      <dgm:t>
        <a:bodyPr/>
        <a:lstStyle/>
        <a:p>
          <a:pPr algn="ctr"/>
          <a:endParaRPr lang="ru-RU" sz="1400"/>
        </a:p>
      </dgm:t>
    </dgm:pt>
    <dgm:pt modelId="{AB6885EC-D082-4FEC-836E-961005A4C4D7}">
      <dgm:prSet phldrT="[Текст]" custT="1"/>
      <dgm:spPr>
        <a:solidFill>
          <a:srgbClr val="00B0F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err="1" smtClean="0">
              <a:solidFill>
                <a:srgbClr val="C00000"/>
              </a:solidFill>
            </a:rPr>
            <a:t>Внутриклассное</a:t>
          </a:r>
          <a:r>
            <a:rPr lang="ru-RU" sz="2400" b="1" dirty="0" smtClean="0">
              <a:solidFill>
                <a:srgbClr val="C00000"/>
              </a:solidFill>
            </a:rPr>
            <a:t> </a:t>
          </a:r>
          <a:r>
            <a:rPr lang="ru-RU" sz="2400" b="1" dirty="0" smtClean="0">
              <a:solidFill>
                <a:srgbClr val="C00000"/>
              </a:solidFill>
            </a:rPr>
            <a:t>       оценивание</a:t>
          </a:r>
          <a:endParaRPr lang="ru-RU" sz="2400" b="1" dirty="0" smtClean="0">
            <a:solidFill>
              <a:srgbClr val="C00000"/>
            </a:solidFill>
          </a:endParaRPr>
        </a:p>
        <a:p>
          <a:pPr algn="ctr"/>
          <a:endParaRPr lang="ru-RU" sz="2400" b="1" dirty="0" smtClean="0">
            <a:solidFill>
              <a:srgbClr val="C00000"/>
            </a:solidFill>
          </a:endParaRPr>
        </a:p>
      </dgm:t>
    </dgm:pt>
    <dgm:pt modelId="{BD8F8962-C055-4C40-A55B-34A5C36F3A5C}" type="par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AA816314-5D8E-4B7E-9E3B-8A91EFCA6124}" type="sibTrans" cxnId="{C92DBC59-BCBF-4415-821F-407441BA66E8}">
      <dgm:prSet/>
      <dgm:spPr/>
      <dgm:t>
        <a:bodyPr/>
        <a:lstStyle/>
        <a:p>
          <a:pPr algn="ctr"/>
          <a:endParaRPr lang="ru-RU" sz="1400"/>
        </a:p>
      </dgm:t>
    </dgm:pt>
    <dgm:pt modelId="{488B5842-9309-4140-9BDA-262F89326BE2}">
      <dgm:prSet custT="1"/>
      <dgm:spPr/>
      <dgm:t>
        <a:bodyPr/>
        <a:lstStyle/>
        <a:p>
          <a:r>
            <a:rPr lang="ru-RU" sz="1600" b="0" dirty="0" smtClean="0"/>
            <a:t>Централизованные тестирования (мониторинги)</a:t>
          </a:r>
          <a:endParaRPr lang="ru-RU" sz="1600" b="0" dirty="0"/>
        </a:p>
      </dgm:t>
    </dgm:pt>
    <dgm:pt modelId="{2F43807D-E8D8-41DA-8B52-32582470AB2F}" type="parTrans" cxnId="{36F9D332-6CBE-4F89-80FB-307A05F830F4}">
      <dgm:prSet/>
      <dgm:spPr/>
      <dgm:t>
        <a:bodyPr/>
        <a:lstStyle/>
        <a:p>
          <a:endParaRPr lang="ru-RU"/>
        </a:p>
      </dgm:t>
    </dgm:pt>
    <dgm:pt modelId="{3685AC25-FD02-4276-8AA1-C02C82D80B05}" type="sibTrans" cxnId="{36F9D332-6CBE-4F89-80FB-307A05F830F4}">
      <dgm:prSet/>
      <dgm:spPr/>
      <dgm:t>
        <a:bodyPr/>
        <a:lstStyle/>
        <a:p>
          <a:endParaRPr lang="ru-RU"/>
        </a:p>
      </dgm:t>
    </dgm:pt>
    <dgm:pt modelId="{9D256564-EAF5-450F-87F8-277C8C374202}">
      <dgm:prSet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Оценка индивидуальных достижений учащихся </a:t>
          </a:r>
          <a:endParaRPr lang="ru-RU" sz="2400" b="1" dirty="0">
            <a:solidFill>
              <a:srgbClr val="C00000"/>
            </a:solidFill>
          </a:endParaRPr>
        </a:p>
      </dgm:t>
    </dgm:pt>
    <dgm:pt modelId="{435C93D6-B130-4B8E-BB94-2E7BD9F41DFA}" type="parTrans" cxnId="{6E1BACB5-5A3D-4DAD-8872-D820A809FA3C}">
      <dgm:prSet/>
      <dgm:spPr/>
      <dgm:t>
        <a:bodyPr/>
        <a:lstStyle/>
        <a:p>
          <a:endParaRPr lang="ru-RU"/>
        </a:p>
      </dgm:t>
    </dgm:pt>
    <dgm:pt modelId="{7CA16513-5D7E-417A-AEAC-A2AAF72614EA}" type="sibTrans" cxnId="{6E1BACB5-5A3D-4DAD-8872-D820A809FA3C}">
      <dgm:prSet/>
      <dgm:spPr/>
      <dgm:t>
        <a:bodyPr/>
        <a:lstStyle/>
        <a:p>
          <a:endParaRPr lang="ru-RU"/>
        </a:p>
      </dgm:t>
    </dgm:pt>
    <dgm:pt modelId="{31A8D143-2389-420D-87B1-26211E0E89D8}">
      <dgm:prSet custT="1"/>
      <dgm:spPr>
        <a:solidFill>
          <a:srgbClr val="FFFF0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/>
            <a:t>Государственные национальные экзамены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19618C45-75E3-4B3D-96A9-382B7ECDB2B2}" type="sib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3B0FC8F7-07B8-4548-8934-6F814D07C593}" type="parTrans" cxnId="{2D4AFF2B-B92F-428C-B861-A23D8B6A922C}">
      <dgm:prSet/>
      <dgm:spPr/>
      <dgm:t>
        <a:bodyPr/>
        <a:lstStyle/>
        <a:p>
          <a:pPr algn="ctr"/>
          <a:endParaRPr lang="ru-RU" sz="1400"/>
        </a:p>
      </dgm:t>
    </dgm:pt>
    <dgm:pt modelId="{8A381CC3-A693-4C98-B4B0-8738CA950278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Международные </a:t>
          </a:r>
        </a:p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исследования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4DB03923-C82C-4028-8E27-6C903139620B}" type="sibTrans" cxnId="{1BCDEAAA-ADB9-464C-BE8F-E082AFBC3C65}">
      <dgm:prSet/>
      <dgm:spPr/>
      <dgm:t>
        <a:bodyPr/>
        <a:lstStyle/>
        <a:p>
          <a:endParaRPr lang="ru-RU"/>
        </a:p>
      </dgm:t>
    </dgm:pt>
    <dgm:pt modelId="{E9D9819B-1BBD-4B01-A6EA-A3ADD8E63862}" type="parTrans" cxnId="{1BCDEAAA-ADB9-464C-BE8F-E082AFBC3C65}">
      <dgm:prSet/>
      <dgm:spPr/>
      <dgm:t>
        <a:bodyPr/>
        <a:lstStyle/>
        <a:p>
          <a:endParaRPr lang="ru-RU"/>
        </a:p>
      </dgm:t>
    </dgm:pt>
    <dgm:pt modelId="{9649E857-713C-4D28-8F2D-337F2017AF9B}" type="pres">
      <dgm:prSet presAssocID="{6B30E944-9E41-40B6-B51A-FF9F5593DE1C}" presName="Name0" presStyleCnt="0">
        <dgm:presLayoutVars>
          <dgm:dir/>
          <dgm:animLvl val="lvl"/>
          <dgm:resizeHandles val="exact"/>
        </dgm:presLayoutVars>
      </dgm:prSet>
      <dgm:spPr/>
    </dgm:pt>
    <dgm:pt modelId="{9F42BEFA-23B1-47CD-908D-11A4E21E404D}" type="pres">
      <dgm:prSet presAssocID="{001D37B8-B4E1-48A1-8DBD-5195BD6E0F5C}" presName="Name8" presStyleCnt="0"/>
      <dgm:spPr/>
    </dgm:pt>
    <dgm:pt modelId="{EB07318F-2E5F-457C-AD42-1F6E359B61AC}" type="pres">
      <dgm:prSet presAssocID="{001D37B8-B4E1-48A1-8DBD-5195BD6E0F5C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A03E7-714F-44F8-9644-F651419FE78B}" type="pres">
      <dgm:prSet presAssocID="{001D37B8-B4E1-48A1-8DBD-5195BD6E0F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30942-E6AF-489F-ACE2-913BB79A9FEA}" type="pres">
      <dgm:prSet presAssocID="{8A381CC3-A693-4C98-B4B0-8738CA950278}" presName="Name8" presStyleCnt="0"/>
      <dgm:spPr/>
    </dgm:pt>
    <dgm:pt modelId="{AE5A94CB-5251-427D-AFAF-B57865D5E7A6}" type="pres">
      <dgm:prSet presAssocID="{8A381CC3-A693-4C98-B4B0-8738CA950278}" presName="level" presStyleLbl="node1" presStyleIdx="1" presStyleCnt="7" custScaleY="1315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9E5D-7149-44DB-BDEF-9B069C08E785}" type="pres">
      <dgm:prSet presAssocID="{8A381CC3-A693-4C98-B4B0-8738CA95027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5A935-9BEF-4DD3-B1A2-0E5753165A5C}" type="pres">
      <dgm:prSet presAssocID="{31A8D143-2389-420D-87B1-26211E0E89D8}" presName="Name8" presStyleCnt="0"/>
      <dgm:spPr/>
    </dgm:pt>
    <dgm:pt modelId="{255A502F-AD26-4C24-A26D-990BCBAEAD28}" type="pres">
      <dgm:prSet presAssocID="{31A8D143-2389-420D-87B1-26211E0E89D8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DAF7C-4B82-4B3B-8241-1014D120B825}" type="pres">
      <dgm:prSet presAssocID="{31A8D143-2389-420D-87B1-26211E0E89D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52BD6-1276-4279-9192-D758D7BAFCB7}" type="pres">
      <dgm:prSet presAssocID="{488B5842-9309-4140-9BDA-262F89326BE2}" presName="Name8" presStyleCnt="0"/>
      <dgm:spPr/>
    </dgm:pt>
    <dgm:pt modelId="{21C68124-FED5-4F70-A5E6-8302F09FEA32}" type="pres">
      <dgm:prSet presAssocID="{488B5842-9309-4140-9BDA-262F89326BE2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1814A-3173-42A9-97DE-2AF73E40BF34}" type="pres">
      <dgm:prSet presAssocID="{488B5842-9309-4140-9BDA-262F89326B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DB52B-73F3-430E-9038-75E1A47C94C6}" type="pres">
      <dgm:prSet presAssocID="{CB8E7E60-4461-4110-B7F0-E781392C59B6}" presName="Name8" presStyleCnt="0"/>
      <dgm:spPr/>
    </dgm:pt>
    <dgm:pt modelId="{4798B7DD-FEAB-41BE-A7F3-21F3A4215708}" type="pres">
      <dgm:prSet presAssocID="{CB8E7E60-4461-4110-B7F0-E781392C59B6}" presName="level" presStyleLbl="node1" presStyleIdx="4" presStyleCnt="7" custScaleY="160194" custLinFactNeighborX="-861" custLinFactNeighborY="9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34FD0-8FE8-493B-B51E-9E4281B31E02}" type="pres">
      <dgm:prSet presAssocID="{CB8E7E60-4461-4110-B7F0-E781392C59B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5153F-98D0-4382-BE95-9377E52C4843}" type="pres">
      <dgm:prSet presAssocID="{AB6885EC-D082-4FEC-836E-961005A4C4D7}" presName="Name8" presStyleCnt="0"/>
      <dgm:spPr/>
    </dgm:pt>
    <dgm:pt modelId="{005EA2BB-6997-4A28-A569-6221479E7AE7}" type="pres">
      <dgm:prSet presAssocID="{AB6885EC-D082-4FEC-836E-961005A4C4D7}" presName="level" presStyleLbl="node1" presStyleIdx="5" presStyleCnt="7" custScaleY="149938" custLinFactNeighborX="-1621" custLinFactNeighborY="-82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4C10C-3998-44A2-ADC7-A275ABF4FBDF}" type="pres">
      <dgm:prSet presAssocID="{AB6885EC-D082-4FEC-836E-961005A4C4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AE72E-5B6F-451D-8399-4F2AAD742618}" type="pres">
      <dgm:prSet presAssocID="{9D256564-EAF5-450F-87F8-277C8C374202}" presName="Name8" presStyleCnt="0"/>
      <dgm:spPr/>
    </dgm:pt>
    <dgm:pt modelId="{B106EE2D-DCFB-4340-A4CE-61D4FDFF3B93}" type="pres">
      <dgm:prSet presAssocID="{9D256564-EAF5-450F-87F8-277C8C374202}" presName="level" presStyleLbl="node1" presStyleIdx="6" presStyleCnt="7" custLinFactNeighborY="-53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41281-FF09-4251-A33D-925170F733FF}" type="pres">
      <dgm:prSet presAssocID="{9D256564-EAF5-450F-87F8-277C8C3742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F19E55-B72D-438E-A0CE-8CD80D18F6C6}" type="presOf" srcId="{CB8E7E60-4461-4110-B7F0-E781392C59B6}" destId="{4798B7DD-FEAB-41BE-A7F3-21F3A4215708}" srcOrd="0" destOrd="0" presId="urn:microsoft.com/office/officeart/2005/8/layout/pyramid1"/>
    <dgm:cxn modelId="{2F298C9B-54D3-4337-869F-65B0B092E4D8}" type="presOf" srcId="{488B5842-9309-4140-9BDA-262F89326BE2}" destId="{3421814A-3173-42A9-97DE-2AF73E40BF34}" srcOrd="1" destOrd="0" presId="urn:microsoft.com/office/officeart/2005/8/layout/pyramid1"/>
    <dgm:cxn modelId="{C68257E1-FC39-480A-83D9-8BFCD3598478}" type="presOf" srcId="{001D37B8-B4E1-48A1-8DBD-5195BD6E0F5C}" destId="{EB07318F-2E5F-457C-AD42-1F6E359B61AC}" srcOrd="0" destOrd="0" presId="urn:microsoft.com/office/officeart/2005/8/layout/pyramid1"/>
    <dgm:cxn modelId="{36F9D332-6CBE-4F89-80FB-307A05F830F4}" srcId="{6B30E944-9E41-40B6-B51A-FF9F5593DE1C}" destId="{488B5842-9309-4140-9BDA-262F89326BE2}" srcOrd="3" destOrd="0" parTransId="{2F43807D-E8D8-41DA-8B52-32582470AB2F}" sibTransId="{3685AC25-FD02-4276-8AA1-C02C82D80B05}"/>
    <dgm:cxn modelId="{EE62E776-083E-4823-A8F5-CD8EBAA3E110}" type="presOf" srcId="{AB6885EC-D082-4FEC-836E-961005A4C4D7}" destId="{C394C10C-3998-44A2-ADC7-A275ABF4FBDF}" srcOrd="1" destOrd="0" presId="urn:microsoft.com/office/officeart/2005/8/layout/pyramid1"/>
    <dgm:cxn modelId="{1D7E7F0E-0EF8-4610-B8D8-54357992D9C0}" type="presOf" srcId="{8A381CC3-A693-4C98-B4B0-8738CA950278}" destId="{AE5A94CB-5251-427D-AFAF-B57865D5E7A6}" srcOrd="0" destOrd="0" presId="urn:microsoft.com/office/officeart/2005/8/layout/pyramid1"/>
    <dgm:cxn modelId="{3B27E64B-BFE2-43AD-B41D-7ECF88AD8435}" type="presOf" srcId="{9D256564-EAF5-450F-87F8-277C8C374202}" destId="{8E741281-FF09-4251-A33D-925170F733FF}" srcOrd="1" destOrd="0" presId="urn:microsoft.com/office/officeart/2005/8/layout/pyramid1"/>
    <dgm:cxn modelId="{C92DBC59-BCBF-4415-821F-407441BA66E8}" srcId="{6B30E944-9E41-40B6-B51A-FF9F5593DE1C}" destId="{AB6885EC-D082-4FEC-836E-961005A4C4D7}" srcOrd="5" destOrd="0" parTransId="{BD8F8962-C055-4C40-A55B-34A5C36F3A5C}" sibTransId="{AA816314-5D8E-4B7E-9E3B-8A91EFCA6124}"/>
    <dgm:cxn modelId="{B9EAC586-F31C-45BB-A40D-D57F87472608}" type="presOf" srcId="{AB6885EC-D082-4FEC-836E-961005A4C4D7}" destId="{005EA2BB-6997-4A28-A569-6221479E7AE7}" srcOrd="0" destOrd="0" presId="urn:microsoft.com/office/officeart/2005/8/layout/pyramid1"/>
    <dgm:cxn modelId="{EDC79926-2B05-452C-AF55-3E6348B6D4C7}" type="presOf" srcId="{CB8E7E60-4461-4110-B7F0-E781392C59B6}" destId="{FA734FD0-8FE8-493B-B51E-9E4281B31E02}" srcOrd="1" destOrd="0" presId="urn:microsoft.com/office/officeart/2005/8/layout/pyramid1"/>
    <dgm:cxn modelId="{6D2ECF41-E3DB-46C3-9020-23533CA47ED5}" type="presOf" srcId="{001D37B8-B4E1-48A1-8DBD-5195BD6E0F5C}" destId="{C96A03E7-714F-44F8-9644-F651419FE78B}" srcOrd="1" destOrd="0" presId="urn:microsoft.com/office/officeart/2005/8/layout/pyramid1"/>
    <dgm:cxn modelId="{1013BA42-EEAB-4E14-942A-9DAFC2289278}" type="presOf" srcId="{31A8D143-2389-420D-87B1-26211E0E89D8}" destId="{2A7DAF7C-4B82-4B3B-8241-1014D120B825}" srcOrd="1" destOrd="0" presId="urn:microsoft.com/office/officeart/2005/8/layout/pyramid1"/>
    <dgm:cxn modelId="{1AEB6F54-D056-4A4E-9700-9BB91107B74D}" type="presOf" srcId="{6B30E944-9E41-40B6-B51A-FF9F5593DE1C}" destId="{9649E857-713C-4D28-8F2D-337F2017AF9B}" srcOrd="0" destOrd="0" presId="urn:microsoft.com/office/officeart/2005/8/layout/pyramid1"/>
    <dgm:cxn modelId="{BC34CF21-D783-45F0-8055-9005FC4D0959}" type="presOf" srcId="{9D256564-EAF5-450F-87F8-277C8C374202}" destId="{B106EE2D-DCFB-4340-A4CE-61D4FDFF3B93}" srcOrd="0" destOrd="0" presId="urn:microsoft.com/office/officeart/2005/8/layout/pyramid1"/>
    <dgm:cxn modelId="{A87429BC-2504-4D76-8C40-B2FB72D1CF7D}" type="presOf" srcId="{488B5842-9309-4140-9BDA-262F89326BE2}" destId="{21C68124-FED5-4F70-A5E6-8302F09FEA32}" srcOrd="0" destOrd="0" presId="urn:microsoft.com/office/officeart/2005/8/layout/pyramid1"/>
    <dgm:cxn modelId="{668DEE10-30F3-48AB-8D85-65BFED06155A}" type="presOf" srcId="{8A381CC3-A693-4C98-B4B0-8738CA950278}" destId="{CB159E5D-7149-44DB-BDEF-9B069C08E785}" srcOrd="1" destOrd="0" presId="urn:microsoft.com/office/officeart/2005/8/layout/pyramid1"/>
    <dgm:cxn modelId="{8750FB46-108C-4FCB-95B4-8E040285844A}" type="presOf" srcId="{31A8D143-2389-420D-87B1-26211E0E89D8}" destId="{255A502F-AD26-4C24-A26D-990BCBAEAD28}" srcOrd="0" destOrd="0" presId="urn:microsoft.com/office/officeart/2005/8/layout/pyramid1"/>
    <dgm:cxn modelId="{6E1BACB5-5A3D-4DAD-8872-D820A809FA3C}" srcId="{6B30E944-9E41-40B6-B51A-FF9F5593DE1C}" destId="{9D256564-EAF5-450F-87F8-277C8C374202}" srcOrd="6" destOrd="0" parTransId="{435C93D6-B130-4B8E-BB94-2E7BD9F41DFA}" sibTransId="{7CA16513-5D7E-417A-AEAC-A2AAF72614EA}"/>
    <dgm:cxn modelId="{1BCDEAAA-ADB9-464C-BE8F-E082AFBC3C65}" srcId="{6B30E944-9E41-40B6-B51A-FF9F5593DE1C}" destId="{8A381CC3-A693-4C98-B4B0-8738CA950278}" srcOrd="1" destOrd="0" parTransId="{E9D9819B-1BBD-4B01-A6EA-A3ADD8E63862}" sibTransId="{4DB03923-C82C-4028-8E27-6C903139620B}"/>
    <dgm:cxn modelId="{7EA2CC6C-4F9A-4175-8D7A-8793AA56BE1E}" srcId="{6B30E944-9E41-40B6-B51A-FF9F5593DE1C}" destId="{CB8E7E60-4461-4110-B7F0-E781392C59B6}" srcOrd="4" destOrd="0" parTransId="{E12D3883-3D51-477E-96B7-7D80A1681CFC}" sibTransId="{48A912B9-6E16-4704-960B-0117ED7A4A15}"/>
    <dgm:cxn modelId="{E9DAB884-197D-4F90-B433-9F0ECE2D11DB}" srcId="{6B30E944-9E41-40B6-B51A-FF9F5593DE1C}" destId="{001D37B8-B4E1-48A1-8DBD-5195BD6E0F5C}" srcOrd="0" destOrd="0" parTransId="{6CD3C6A0-122E-4AE0-8C43-5F55F20DB7AE}" sibTransId="{430ED38C-E01B-49C5-B0C8-868B14C58635}"/>
    <dgm:cxn modelId="{2D4AFF2B-B92F-428C-B861-A23D8B6A922C}" srcId="{6B30E944-9E41-40B6-B51A-FF9F5593DE1C}" destId="{31A8D143-2389-420D-87B1-26211E0E89D8}" srcOrd="2" destOrd="0" parTransId="{3B0FC8F7-07B8-4548-8934-6F814D07C593}" sibTransId="{19618C45-75E3-4B3D-96A9-382B7ECDB2B2}"/>
    <dgm:cxn modelId="{EA45A32B-49DC-42FD-98E6-39D0AC29F434}" type="presParOf" srcId="{9649E857-713C-4D28-8F2D-337F2017AF9B}" destId="{9F42BEFA-23B1-47CD-908D-11A4E21E404D}" srcOrd="0" destOrd="0" presId="urn:microsoft.com/office/officeart/2005/8/layout/pyramid1"/>
    <dgm:cxn modelId="{D810E634-C1B4-4124-A6B5-9FF2463F94A9}" type="presParOf" srcId="{9F42BEFA-23B1-47CD-908D-11A4E21E404D}" destId="{EB07318F-2E5F-457C-AD42-1F6E359B61AC}" srcOrd="0" destOrd="0" presId="urn:microsoft.com/office/officeart/2005/8/layout/pyramid1"/>
    <dgm:cxn modelId="{6302ACF9-34CF-47CE-A49D-2CF0F6D2BF2B}" type="presParOf" srcId="{9F42BEFA-23B1-47CD-908D-11A4E21E404D}" destId="{C96A03E7-714F-44F8-9644-F651419FE78B}" srcOrd="1" destOrd="0" presId="urn:microsoft.com/office/officeart/2005/8/layout/pyramid1"/>
    <dgm:cxn modelId="{F91CE476-BDA0-47CA-9F66-91D101080F52}" type="presParOf" srcId="{9649E857-713C-4D28-8F2D-337F2017AF9B}" destId="{E4D30942-E6AF-489F-ACE2-913BB79A9FEA}" srcOrd="1" destOrd="0" presId="urn:microsoft.com/office/officeart/2005/8/layout/pyramid1"/>
    <dgm:cxn modelId="{8CBC57BE-B457-4F54-8748-1CD975C45D1A}" type="presParOf" srcId="{E4D30942-E6AF-489F-ACE2-913BB79A9FEA}" destId="{AE5A94CB-5251-427D-AFAF-B57865D5E7A6}" srcOrd="0" destOrd="0" presId="urn:microsoft.com/office/officeart/2005/8/layout/pyramid1"/>
    <dgm:cxn modelId="{8A55F163-CDD7-468A-8A41-F7FB12FB07FB}" type="presParOf" srcId="{E4D30942-E6AF-489F-ACE2-913BB79A9FEA}" destId="{CB159E5D-7149-44DB-BDEF-9B069C08E785}" srcOrd="1" destOrd="0" presId="urn:microsoft.com/office/officeart/2005/8/layout/pyramid1"/>
    <dgm:cxn modelId="{101BCFE4-D45E-441C-B3CF-69F779105E48}" type="presParOf" srcId="{9649E857-713C-4D28-8F2D-337F2017AF9B}" destId="{B925A935-9BEF-4DD3-B1A2-0E5753165A5C}" srcOrd="2" destOrd="0" presId="urn:microsoft.com/office/officeart/2005/8/layout/pyramid1"/>
    <dgm:cxn modelId="{A6C55631-BE2A-45C8-B945-CD4D8F10775C}" type="presParOf" srcId="{B925A935-9BEF-4DD3-B1A2-0E5753165A5C}" destId="{255A502F-AD26-4C24-A26D-990BCBAEAD28}" srcOrd="0" destOrd="0" presId="urn:microsoft.com/office/officeart/2005/8/layout/pyramid1"/>
    <dgm:cxn modelId="{87777F1F-A721-46A3-8111-848C6E6C3D26}" type="presParOf" srcId="{B925A935-9BEF-4DD3-B1A2-0E5753165A5C}" destId="{2A7DAF7C-4B82-4B3B-8241-1014D120B825}" srcOrd="1" destOrd="0" presId="urn:microsoft.com/office/officeart/2005/8/layout/pyramid1"/>
    <dgm:cxn modelId="{66651F3E-ECDF-4E92-947C-3115550F37A0}" type="presParOf" srcId="{9649E857-713C-4D28-8F2D-337F2017AF9B}" destId="{99152BD6-1276-4279-9192-D758D7BAFCB7}" srcOrd="3" destOrd="0" presId="urn:microsoft.com/office/officeart/2005/8/layout/pyramid1"/>
    <dgm:cxn modelId="{D0199EE9-5B2B-4443-B24D-DC80FBFEA510}" type="presParOf" srcId="{99152BD6-1276-4279-9192-D758D7BAFCB7}" destId="{21C68124-FED5-4F70-A5E6-8302F09FEA32}" srcOrd="0" destOrd="0" presId="urn:microsoft.com/office/officeart/2005/8/layout/pyramid1"/>
    <dgm:cxn modelId="{2A2EDFB4-3DDD-4F99-852B-6B5F45E6FBDC}" type="presParOf" srcId="{99152BD6-1276-4279-9192-D758D7BAFCB7}" destId="{3421814A-3173-42A9-97DE-2AF73E40BF34}" srcOrd="1" destOrd="0" presId="urn:microsoft.com/office/officeart/2005/8/layout/pyramid1"/>
    <dgm:cxn modelId="{FFFE6E85-D14F-4C8D-B423-A3843535D5ED}" type="presParOf" srcId="{9649E857-713C-4D28-8F2D-337F2017AF9B}" destId="{C68DB52B-73F3-430E-9038-75E1A47C94C6}" srcOrd="4" destOrd="0" presId="urn:microsoft.com/office/officeart/2005/8/layout/pyramid1"/>
    <dgm:cxn modelId="{33FBFDB7-EE16-4CD9-8775-7C8D83D8E04C}" type="presParOf" srcId="{C68DB52B-73F3-430E-9038-75E1A47C94C6}" destId="{4798B7DD-FEAB-41BE-A7F3-21F3A4215708}" srcOrd="0" destOrd="0" presId="urn:microsoft.com/office/officeart/2005/8/layout/pyramid1"/>
    <dgm:cxn modelId="{059327F4-E09C-414A-A233-88581F66A083}" type="presParOf" srcId="{C68DB52B-73F3-430E-9038-75E1A47C94C6}" destId="{FA734FD0-8FE8-493B-B51E-9E4281B31E02}" srcOrd="1" destOrd="0" presId="urn:microsoft.com/office/officeart/2005/8/layout/pyramid1"/>
    <dgm:cxn modelId="{8105D806-6F9F-48FB-8D81-567A2C2DF617}" type="presParOf" srcId="{9649E857-713C-4D28-8F2D-337F2017AF9B}" destId="{2625153F-98D0-4382-BE95-9377E52C4843}" srcOrd="5" destOrd="0" presId="urn:microsoft.com/office/officeart/2005/8/layout/pyramid1"/>
    <dgm:cxn modelId="{0521C724-7578-48CD-9DC9-244996073542}" type="presParOf" srcId="{2625153F-98D0-4382-BE95-9377E52C4843}" destId="{005EA2BB-6997-4A28-A569-6221479E7AE7}" srcOrd="0" destOrd="0" presId="urn:microsoft.com/office/officeart/2005/8/layout/pyramid1"/>
    <dgm:cxn modelId="{D7456937-79FA-4F29-B4E2-9B1A8301AF0F}" type="presParOf" srcId="{2625153F-98D0-4382-BE95-9377E52C4843}" destId="{C394C10C-3998-44A2-ADC7-A275ABF4FBDF}" srcOrd="1" destOrd="0" presId="urn:microsoft.com/office/officeart/2005/8/layout/pyramid1"/>
    <dgm:cxn modelId="{8B27EA6D-70E3-41D6-9E7D-F2BA9D8FD097}" type="presParOf" srcId="{9649E857-713C-4D28-8F2D-337F2017AF9B}" destId="{31AAE72E-5B6F-451D-8399-4F2AAD742618}" srcOrd="6" destOrd="0" presId="urn:microsoft.com/office/officeart/2005/8/layout/pyramid1"/>
    <dgm:cxn modelId="{D0FE43AD-D430-46ED-BF09-0AC8D64F9E29}" type="presParOf" srcId="{31AAE72E-5B6F-451D-8399-4F2AAD742618}" destId="{B106EE2D-DCFB-4340-A4CE-61D4FDFF3B93}" srcOrd="0" destOrd="0" presId="urn:microsoft.com/office/officeart/2005/8/layout/pyramid1"/>
    <dgm:cxn modelId="{907D104B-9A19-455D-AD5C-58354D81A32B}" type="presParOf" srcId="{31AAE72E-5B6F-451D-8399-4F2AAD742618}" destId="{8E741281-FF09-4251-A33D-925170F733F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6671DF-7387-4BCE-9214-74B75510703F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52B699-CC7B-470E-8BD2-C5291B7DE1A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Внешняя оценка</a:t>
          </a:r>
          <a:endParaRPr lang="ru-RU" b="1" dirty="0">
            <a:solidFill>
              <a:srgbClr val="C00000"/>
            </a:solidFill>
          </a:endParaRPr>
        </a:p>
      </dgm:t>
    </dgm:pt>
    <dgm:pt modelId="{98259E0F-218D-4FDC-9D67-E24357A8CB4E}" type="parTrans" cxnId="{15EA0AB8-4CE0-44A9-8637-9845838A927F}">
      <dgm:prSet/>
      <dgm:spPr/>
      <dgm:t>
        <a:bodyPr/>
        <a:lstStyle/>
        <a:p>
          <a:endParaRPr lang="ru-RU"/>
        </a:p>
      </dgm:t>
    </dgm:pt>
    <dgm:pt modelId="{7F5833F9-3B24-4B7A-A80B-A4E0839D6210}" type="sibTrans" cxnId="{15EA0AB8-4CE0-44A9-8637-9845838A927F}">
      <dgm:prSet/>
      <dgm:spPr/>
      <dgm:t>
        <a:bodyPr/>
        <a:lstStyle/>
        <a:p>
          <a:endParaRPr lang="ru-RU"/>
        </a:p>
      </dgm:t>
    </dgm:pt>
    <dgm:pt modelId="{9E0B6D7A-E386-4FB3-88A8-28C3A8BC97F7}">
      <dgm:prSet phldrT="[Текст]"/>
      <dgm:spPr/>
      <dgm:t>
        <a:bodyPr/>
        <a:lstStyle/>
        <a:p>
          <a:r>
            <a:rPr lang="ru-RU" b="1" i="0" dirty="0" smtClean="0">
              <a:solidFill>
                <a:srgbClr val="C00000"/>
              </a:solidFill>
            </a:rPr>
            <a:t>Внутренняя оценка</a:t>
          </a:r>
          <a:endParaRPr lang="ru-RU" b="1" i="0" dirty="0">
            <a:solidFill>
              <a:srgbClr val="C00000"/>
            </a:solidFill>
          </a:endParaRPr>
        </a:p>
      </dgm:t>
    </dgm:pt>
    <dgm:pt modelId="{7041E35D-AF56-4D21-97A2-D49207FEDA2F}" type="parTrans" cxnId="{EC774F13-B99F-408E-9AA9-783154D2F7A8}">
      <dgm:prSet/>
      <dgm:spPr/>
      <dgm:t>
        <a:bodyPr/>
        <a:lstStyle/>
        <a:p>
          <a:endParaRPr lang="ru-RU"/>
        </a:p>
      </dgm:t>
    </dgm:pt>
    <dgm:pt modelId="{916C62C5-C2DD-436E-B43A-58C90BE1DCBC}" type="sibTrans" cxnId="{EC774F13-B99F-408E-9AA9-783154D2F7A8}">
      <dgm:prSet/>
      <dgm:spPr/>
      <dgm:t>
        <a:bodyPr/>
        <a:lstStyle/>
        <a:p>
          <a:endParaRPr lang="ru-RU"/>
        </a:p>
      </dgm:t>
    </dgm:pt>
    <dgm:pt modelId="{5E1597AE-3C2E-408E-B4C4-20C4B71411F2}">
      <dgm:prSet custT="1"/>
      <dgm:spPr/>
      <dgm:t>
        <a:bodyPr/>
        <a:lstStyle/>
        <a:p>
          <a:r>
            <a:rPr lang="ru-RU" altLang="ru-RU" sz="2400" b="1" dirty="0" smtClean="0"/>
            <a:t>Государственная </a:t>
          </a:r>
          <a:r>
            <a:rPr lang="ru-RU" altLang="ru-RU" sz="2400" b="1" dirty="0" smtClean="0"/>
            <a:t>итоговая аттестация</a:t>
          </a:r>
          <a:endParaRPr lang="ru-RU" altLang="ru-RU" sz="2400" b="1" dirty="0"/>
        </a:p>
      </dgm:t>
    </dgm:pt>
    <dgm:pt modelId="{850DFD52-432B-4EB6-9527-80C936523BC5}" type="parTrans" cxnId="{38F51458-2AE6-4C91-8760-7DC7945519AA}">
      <dgm:prSet/>
      <dgm:spPr/>
      <dgm:t>
        <a:bodyPr/>
        <a:lstStyle/>
        <a:p>
          <a:endParaRPr lang="ru-RU"/>
        </a:p>
      </dgm:t>
    </dgm:pt>
    <dgm:pt modelId="{CE9BF274-D924-4A1D-A7BC-21BDF63E6A02}" type="sibTrans" cxnId="{38F51458-2AE6-4C91-8760-7DC7945519AA}">
      <dgm:prSet/>
      <dgm:spPr/>
      <dgm:t>
        <a:bodyPr/>
        <a:lstStyle/>
        <a:p>
          <a:endParaRPr lang="ru-RU"/>
        </a:p>
      </dgm:t>
    </dgm:pt>
    <dgm:pt modelId="{0E46B9F9-8654-46DC-BB63-BAC8A51BBAF7}">
      <dgm:prSet custT="1"/>
      <dgm:spPr/>
      <dgm:t>
        <a:bodyPr/>
        <a:lstStyle/>
        <a:p>
          <a:r>
            <a:rPr lang="ru-RU" altLang="ru-RU" sz="2400" b="1" dirty="0" smtClean="0"/>
            <a:t>Независимая </a:t>
          </a:r>
          <a:r>
            <a:rPr lang="ru-RU" altLang="ru-RU" sz="2400" b="1" dirty="0" smtClean="0"/>
            <a:t>оценка качества образования </a:t>
          </a:r>
          <a:endParaRPr lang="ru-RU" altLang="ru-RU" sz="2400" b="1" dirty="0"/>
        </a:p>
      </dgm:t>
    </dgm:pt>
    <dgm:pt modelId="{EBADAF11-26C1-4D2E-9C74-8BC5EC7042CC}" type="parTrans" cxnId="{0A30A047-8B76-41A4-A946-FA86A820F5A0}">
      <dgm:prSet/>
      <dgm:spPr/>
      <dgm:t>
        <a:bodyPr/>
        <a:lstStyle/>
        <a:p>
          <a:endParaRPr lang="ru-RU"/>
        </a:p>
      </dgm:t>
    </dgm:pt>
    <dgm:pt modelId="{17C8BBFD-4637-47D6-97DE-9BD1B1C4D99B}" type="sibTrans" cxnId="{0A30A047-8B76-41A4-A946-FA86A820F5A0}">
      <dgm:prSet/>
      <dgm:spPr/>
      <dgm:t>
        <a:bodyPr/>
        <a:lstStyle/>
        <a:p>
          <a:endParaRPr lang="ru-RU"/>
        </a:p>
      </dgm:t>
    </dgm:pt>
    <dgm:pt modelId="{6E30F79F-FE78-4610-9899-DB4C1276F107}">
      <dgm:prSet custT="1"/>
      <dgm:spPr/>
      <dgm:t>
        <a:bodyPr/>
        <a:lstStyle/>
        <a:p>
          <a:pPr algn="ctr"/>
          <a:r>
            <a:rPr lang="ru-RU" altLang="ru-RU" sz="2000" b="1" dirty="0" smtClean="0"/>
            <a:t>Мониторинговые </a:t>
          </a:r>
          <a:r>
            <a:rPr lang="ru-RU" altLang="ru-RU" sz="2000" b="1" dirty="0" smtClean="0"/>
            <a:t>исследования муниципального, регионального и федерального уровней</a:t>
          </a:r>
          <a:endParaRPr lang="ru-RU" sz="2000" b="1" dirty="0"/>
        </a:p>
      </dgm:t>
    </dgm:pt>
    <dgm:pt modelId="{6865EABE-334F-475B-A933-631DFC13A33D}" type="parTrans" cxnId="{1F553B4F-583F-430C-9C44-7B1B1F9350E0}">
      <dgm:prSet/>
      <dgm:spPr/>
      <dgm:t>
        <a:bodyPr/>
        <a:lstStyle/>
        <a:p>
          <a:endParaRPr lang="ru-RU"/>
        </a:p>
      </dgm:t>
    </dgm:pt>
    <dgm:pt modelId="{E0757CF8-C30C-4251-8187-4A6740DE602C}" type="sibTrans" cxnId="{1F553B4F-583F-430C-9C44-7B1B1F9350E0}">
      <dgm:prSet/>
      <dgm:spPr/>
      <dgm:t>
        <a:bodyPr/>
        <a:lstStyle/>
        <a:p>
          <a:endParaRPr lang="ru-RU"/>
        </a:p>
      </dgm:t>
    </dgm:pt>
    <dgm:pt modelId="{92470FEE-7AEB-470C-808F-1539B111CB1A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altLang="ru-RU" sz="14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dirty="0" smtClean="0"/>
            <a:t>Текущая </a:t>
          </a:r>
          <a:r>
            <a:rPr lang="ru-RU" altLang="ru-RU" sz="2000" b="1" dirty="0" smtClean="0"/>
            <a:t>и тематическая оценка, портфолио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altLang="ru-RU" sz="1200" b="1" dirty="0" smtClean="0"/>
        </a:p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200" dirty="0"/>
        </a:p>
      </dgm:t>
    </dgm:pt>
    <dgm:pt modelId="{B00920F9-0BD9-45D4-8B2C-652E17C56693}" type="parTrans" cxnId="{B3B4DD2F-A777-472D-A38A-B4FE712EB6B0}">
      <dgm:prSet/>
      <dgm:spPr/>
      <dgm:t>
        <a:bodyPr/>
        <a:lstStyle/>
        <a:p>
          <a:endParaRPr lang="ru-RU"/>
        </a:p>
      </dgm:t>
    </dgm:pt>
    <dgm:pt modelId="{5F960FB3-D707-4B90-8C83-9D8F46BEC67D}" type="sibTrans" cxnId="{B3B4DD2F-A777-472D-A38A-B4FE712EB6B0}">
      <dgm:prSet/>
      <dgm:spPr/>
      <dgm:t>
        <a:bodyPr/>
        <a:lstStyle/>
        <a:p>
          <a:endParaRPr lang="ru-RU"/>
        </a:p>
      </dgm:t>
    </dgm:pt>
    <dgm:pt modelId="{BDA4A7C1-E0E9-4648-8159-391C8092EC62}">
      <dgm:prSet custT="1"/>
      <dgm:spPr/>
      <dgm:t>
        <a:bodyPr/>
        <a:lstStyle/>
        <a:p>
          <a:r>
            <a:rPr lang="ru-RU" altLang="ru-RU" sz="2000" b="1" dirty="0" err="1" smtClean="0"/>
            <a:t>Внутришкольный</a:t>
          </a:r>
          <a:r>
            <a:rPr lang="ru-RU" altLang="ru-RU" sz="2000" b="1" dirty="0" smtClean="0"/>
            <a:t> </a:t>
          </a:r>
          <a:r>
            <a:rPr lang="ru-RU" altLang="ru-RU" sz="2000" b="1" dirty="0" smtClean="0"/>
            <a:t>мониторинг образовательных достижений</a:t>
          </a:r>
          <a:r>
            <a:rPr lang="ru-RU" altLang="ru-RU" sz="1800" b="1" dirty="0" smtClean="0"/>
            <a:t>,</a:t>
          </a:r>
          <a:endParaRPr lang="ru-RU" altLang="ru-RU" sz="1800" b="1" dirty="0"/>
        </a:p>
      </dgm:t>
    </dgm:pt>
    <dgm:pt modelId="{FF920E32-FE26-4326-9197-FEE26AFD126C}" type="parTrans" cxnId="{386686DC-E847-47AB-9DB3-F18ECF519CBF}">
      <dgm:prSet/>
      <dgm:spPr/>
      <dgm:t>
        <a:bodyPr/>
        <a:lstStyle/>
        <a:p>
          <a:endParaRPr lang="ru-RU"/>
        </a:p>
      </dgm:t>
    </dgm:pt>
    <dgm:pt modelId="{18436394-5FD5-40FB-A336-223061F77E3B}" type="sibTrans" cxnId="{386686DC-E847-47AB-9DB3-F18ECF519CBF}">
      <dgm:prSet/>
      <dgm:spPr/>
      <dgm:t>
        <a:bodyPr/>
        <a:lstStyle/>
        <a:p>
          <a:endParaRPr lang="ru-RU"/>
        </a:p>
      </dgm:t>
    </dgm:pt>
    <dgm:pt modelId="{53F3C90A-144A-4377-B72C-06B49D4544E6}">
      <dgm:prSet custT="1"/>
      <dgm:spPr/>
      <dgm:t>
        <a:bodyPr/>
        <a:lstStyle/>
        <a:p>
          <a:r>
            <a:rPr lang="ru-RU" altLang="ru-RU" sz="2000" b="1" dirty="0" smtClean="0"/>
            <a:t>Промежуточная </a:t>
          </a:r>
          <a:r>
            <a:rPr lang="ru-RU" altLang="ru-RU" sz="2000" b="1" dirty="0" smtClean="0"/>
            <a:t>и итоговая аттестация обучающихся</a:t>
          </a:r>
          <a:endParaRPr lang="ru-RU" altLang="ru-RU" sz="2000" b="1" dirty="0"/>
        </a:p>
      </dgm:t>
    </dgm:pt>
    <dgm:pt modelId="{EE4ADB98-0974-4610-84AE-52EFA9C3C920}" type="parTrans" cxnId="{7E665F17-6862-4121-980B-9B96F705312A}">
      <dgm:prSet/>
      <dgm:spPr/>
      <dgm:t>
        <a:bodyPr/>
        <a:lstStyle/>
        <a:p>
          <a:endParaRPr lang="ru-RU"/>
        </a:p>
      </dgm:t>
    </dgm:pt>
    <dgm:pt modelId="{BD4C7F97-0C07-4053-BCC8-AA33F29755F9}" type="sibTrans" cxnId="{7E665F17-6862-4121-980B-9B96F705312A}">
      <dgm:prSet/>
      <dgm:spPr/>
      <dgm:t>
        <a:bodyPr/>
        <a:lstStyle/>
        <a:p>
          <a:endParaRPr lang="ru-RU"/>
        </a:p>
      </dgm:t>
    </dgm:pt>
    <dgm:pt modelId="{A6A7D8B0-4230-4859-A63B-42017269C03F}" type="pres">
      <dgm:prSet presAssocID="{5B6671DF-7387-4BCE-9214-74B75510703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CB55B36-A139-4C92-A50C-138BC5A7AB71}" type="pres">
      <dgm:prSet presAssocID="{6152B699-CC7B-470E-8BD2-C5291B7DE1A8}" presName="root" presStyleCnt="0"/>
      <dgm:spPr/>
    </dgm:pt>
    <dgm:pt modelId="{94D33BBD-6C0D-4269-9C67-D114CBDB8B2F}" type="pres">
      <dgm:prSet presAssocID="{6152B699-CC7B-470E-8BD2-C5291B7DE1A8}" presName="rootComposite" presStyleCnt="0"/>
      <dgm:spPr/>
    </dgm:pt>
    <dgm:pt modelId="{DC68D4C8-4A98-436E-9C8E-469616FE6CF6}" type="pres">
      <dgm:prSet presAssocID="{6152B699-CC7B-470E-8BD2-C5291B7DE1A8}" presName="rootText" presStyleLbl="node1" presStyleIdx="0" presStyleCnt="2" custScaleX="165126" custLinFactNeighborX="-68966" custLinFactNeighborY="-4678"/>
      <dgm:spPr/>
      <dgm:t>
        <a:bodyPr/>
        <a:lstStyle/>
        <a:p>
          <a:endParaRPr lang="ru-RU"/>
        </a:p>
      </dgm:t>
    </dgm:pt>
    <dgm:pt modelId="{BB35AB34-D604-4F45-A594-024A1240F003}" type="pres">
      <dgm:prSet presAssocID="{6152B699-CC7B-470E-8BD2-C5291B7DE1A8}" presName="rootConnector" presStyleLbl="node1" presStyleIdx="0" presStyleCnt="2"/>
      <dgm:spPr/>
      <dgm:t>
        <a:bodyPr/>
        <a:lstStyle/>
        <a:p>
          <a:endParaRPr lang="ru-RU"/>
        </a:p>
      </dgm:t>
    </dgm:pt>
    <dgm:pt modelId="{59FDBC2E-E5D8-46DF-BE4B-7D12D8CB1EA4}" type="pres">
      <dgm:prSet presAssocID="{6152B699-CC7B-470E-8BD2-C5291B7DE1A8}" presName="childShape" presStyleCnt="0"/>
      <dgm:spPr/>
    </dgm:pt>
    <dgm:pt modelId="{422F6485-BF4B-4125-8214-8AE4E5E54315}" type="pres">
      <dgm:prSet presAssocID="{850DFD52-432B-4EB6-9527-80C936523BC5}" presName="Name13" presStyleLbl="parChTrans1D2" presStyleIdx="0" presStyleCnt="6"/>
      <dgm:spPr/>
      <dgm:t>
        <a:bodyPr/>
        <a:lstStyle/>
        <a:p>
          <a:endParaRPr lang="ru-RU"/>
        </a:p>
      </dgm:t>
    </dgm:pt>
    <dgm:pt modelId="{4A1AC191-2589-415E-A862-A978FCE18A03}" type="pres">
      <dgm:prSet presAssocID="{5E1597AE-3C2E-408E-B4C4-20C4B71411F2}" presName="childText" presStyleLbl="bgAcc1" presStyleIdx="0" presStyleCnt="6" custScaleX="183541" custScaleY="97699" custLinFactNeighborX="-1628" custLinFactNeighborY="7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46988-701F-4A17-ACF0-DD3877525CD4}" type="pres">
      <dgm:prSet presAssocID="{EBADAF11-26C1-4D2E-9C74-8BC5EC7042C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84B13E79-5056-45B2-A688-D7612E128F16}" type="pres">
      <dgm:prSet presAssocID="{0E46B9F9-8654-46DC-BB63-BAC8A51BBAF7}" presName="childText" presStyleLbl="bgAcc1" presStyleIdx="1" presStyleCnt="6" custScaleX="219817" custScaleY="74643" custLinFactNeighborX="-1628" custLinFactNeighborY="3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92C04-3D0E-4C1C-9931-103E71AA15BD}" type="pres">
      <dgm:prSet presAssocID="{6865EABE-334F-475B-A933-631DFC13A33D}" presName="Name13" presStyleLbl="parChTrans1D2" presStyleIdx="2" presStyleCnt="6"/>
      <dgm:spPr/>
      <dgm:t>
        <a:bodyPr/>
        <a:lstStyle/>
        <a:p>
          <a:endParaRPr lang="ru-RU"/>
        </a:p>
      </dgm:t>
    </dgm:pt>
    <dgm:pt modelId="{A52C7155-1747-4AD7-8E77-38823705F63F}" type="pres">
      <dgm:prSet presAssocID="{6E30F79F-FE78-4610-9899-DB4C1276F107}" presName="childText" presStyleLbl="bgAcc1" presStyleIdx="2" presStyleCnt="6" custScaleX="267474" custScaleY="155385" custLinFactNeighborX="-1628" custLinFactNeighborY="2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5ACE9-BC7E-469B-8B38-046033642AD0}" type="pres">
      <dgm:prSet presAssocID="{9E0B6D7A-E386-4FB3-88A8-28C3A8BC97F7}" presName="root" presStyleCnt="0"/>
      <dgm:spPr/>
    </dgm:pt>
    <dgm:pt modelId="{213365BB-86E1-4BC8-853E-13471F3CD313}" type="pres">
      <dgm:prSet presAssocID="{9E0B6D7A-E386-4FB3-88A8-28C3A8BC97F7}" presName="rootComposite" presStyleCnt="0"/>
      <dgm:spPr/>
    </dgm:pt>
    <dgm:pt modelId="{6F02830C-BF22-4821-88E9-22C62F8E18F5}" type="pres">
      <dgm:prSet presAssocID="{9E0B6D7A-E386-4FB3-88A8-28C3A8BC97F7}" presName="rootText" presStyleLbl="node1" presStyleIdx="1" presStyleCnt="2" custScaleX="192336" custLinFactNeighborX="24673" custLinFactNeighborY="5253"/>
      <dgm:spPr/>
      <dgm:t>
        <a:bodyPr/>
        <a:lstStyle/>
        <a:p>
          <a:endParaRPr lang="ru-RU"/>
        </a:p>
      </dgm:t>
    </dgm:pt>
    <dgm:pt modelId="{0643214B-897D-4826-99E4-FA1C6DA3B2AE}" type="pres">
      <dgm:prSet presAssocID="{9E0B6D7A-E386-4FB3-88A8-28C3A8BC97F7}" presName="rootConnector" presStyleLbl="node1" presStyleIdx="1" presStyleCnt="2"/>
      <dgm:spPr/>
      <dgm:t>
        <a:bodyPr/>
        <a:lstStyle/>
        <a:p>
          <a:endParaRPr lang="ru-RU"/>
        </a:p>
      </dgm:t>
    </dgm:pt>
    <dgm:pt modelId="{BE482AA8-ED7D-4C0B-A7F5-FC9EF1018C71}" type="pres">
      <dgm:prSet presAssocID="{9E0B6D7A-E386-4FB3-88A8-28C3A8BC97F7}" presName="childShape" presStyleCnt="0"/>
      <dgm:spPr/>
    </dgm:pt>
    <dgm:pt modelId="{2FCFCB16-162F-4A5C-80CB-D20957EC5EDC}" type="pres">
      <dgm:prSet presAssocID="{B00920F9-0BD9-45D4-8B2C-652E17C56693}" presName="Name13" presStyleLbl="parChTrans1D2" presStyleIdx="3" presStyleCnt="6"/>
      <dgm:spPr/>
      <dgm:t>
        <a:bodyPr/>
        <a:lstStyle/>
        <a:p>
          <a:endParaRPr lang="ru-RU"/>
        </a:p>
      </dgm:t>
    </dgm:pt>
    <dgm:pt modelId="{79C7FB2A-1C92-46FE-8B62-58CC24407D67}" type="pres">
      <dgm:prSet presAssocID="{92470FEE-7AEB-470C-808F-1539B111CB1A}" presName="childText" presStyleLbl="bgAcc1" presStyleIdx="3" presStyleCnt="6" custScaleX="188445" custScaleY="64064" custLinFactNeighborX="19977" custLinFactNeighborY="22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030FF-18A9-4BA3-87AC-BADBA3ECFAD9}" type="pres">
      <dgm:prSet presAssocID="{FF920E32-FE26-4326-9197-FEE26AFD126C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304D3C5-DE1E-4C30-9018-C8F44DB288C1}" type="pres">
      <dgm:prSet presAssocID="{BDA4A7C1-E0E9-4648-8159-391C8092EC62}" presName="childText" presStyleLbl="bgAcc1" presStyleIdx="4" presStyleCnt="6" custScaleX="208986" custScaleY="167551" custLinFactY="17994" custLinFactNeighborX="1585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D222E-03CF-4864-98E6-4B595725C059}" type="pres">
      <dgm:prSet presAssocID="{EE4ADB98-0974-4610-84AE-52EFA9C3C920}" presName="Name13" presStyleLbl="parChTrans1D2" presStyleIdx="5" presStyleCnt="6"/>
      <dgm:spPr/>
      <dgm:t>
        <a:bodyPr/>
        <a:lstStyle/>
        <a:p>
          <a:endParaRPr lang="ru-RU"/>
        </a:p>
      </dgm:t>
    </dgm:pt>
    <dgm:pt modelId="{F0A32B51-EF83-4DCF-9634-A9CA5C2E9E49}" type="pres">
      <dgm:prSet presAssocID="{53F3C90A-144A-4377-B72C-06B49D4544E6}" presName="childText" presStyleLbl="bgAcc1" presStyleIdx="5" presStyleCnt="6" custScaleX="189312" custScaleY="101623" custLinFactY="-80936" custLinFactNeighborX="2791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5FF4D3-8E72-4563-AA2B-0067AC801F22}" type="presOf" srcId="{92470FEE-7AEB-470C-808F-1539B111CB1A}" destId="{79C7FB2A-1C92-46FE-8B62-58CC24407D67}" srcOrd="0" destOrd="0" presId="urn:microsoft.com/office/officeart/2005/8/layout/hierarchy3"/>
    <dgm:cxn modelId="{663B958F-C0FB-4331-9930-EA59541CA08F}" type="presOf" srcId="{6152B699-CC7B-470E-8BD2-C5291B7DE1A8}" destId="{BB35AB34-D604-4F45-A594-024A1240F003}" srcOrd="1" destOrd="0" presId="urn:microsoft.com/office/officeart/2005/8/layout/hierarchy3"/>
    <dgm:cxn modelId="{7E665F17-6862-4121-980B-9B96F705312A}" srcId="{9E0B6D7A-E386-4FB3-88A8-28C3A8BC97F7}" destId="{53F3C90A-144A-4377-B72C-06B49D4544E6}" srcOrd="2" destOrd="0" parTransId="{EE4ADB98-0974-4610-84AE-52EFA9C3C920}" sibTransId="{BD4C7F97-0C07-4053-BCC8-AA33F29755F9}"/>
    <dgm:cxn modelId="{0A30A047-8B76-41A4-A946-FA86A820F5A0}" srcId="{6152B699-CC7B-470E-8BD2-C5291B7DE1A8}" destId="{0E46B9F9-8654-46DC-BB63-BAC8A51BBAF7}" srcOrd="1" destOrd="0" parTransId="{EBADAF11-26C1-4D2E-9C74-8BC5EC7042CC}" sibTransId="{17C8BBFD-4637-47D6-97DE-9BD1B1C4D99B}"/>
    <dgm:cxn modelId="{0FC51349-C35E-426A-835C-238101231A92}" type="presOf" srcId="{EBADAF11-26C1-4D2E-9C74-8BC5EC7042CC}" destId="{0EC46988-701F-4A17-ACF0-DD3877525CD4}" srcOrd="0" destOrd="0" presId="urn:microsoft.com/office/officeart/2005/8/layout/hierarchy3"/>
    <dgm:cxn modelId="{11EE3ADA-CC2E-4AEE-B4ED-8CB49C272B98}" type="presOf" srcId="{9E0B6D7A-E386-4FB3-88A8-28C3A8BC97F7}" destId="{6F02830C-BF22-4821-88E9-22C62F8E18F5}" srcOrd="0" destOrd="0" presId="urn:microsoft.com/office/officeart/2005/8/layout/hierarchy3"/>
    <dgm:cxn modelId="{386686DC-E847-47AB-9DB3-F18ECF519CBF}" srcId="{9E0B6D7A-E386-4FB3-88A8-28C3A8BC97F7}" destId="{BDA4A7C1-E0E9-4648-8159-391C8092EC62}" srcOrd="1" destOrd="0" parTransId="{FF920E32-FE26-4326-9197-FEE26AFD126C}" sibTransId="{18436394-5FD5-40FB-A336-223061F77E3B}"/>
    <dgm:cxn modelId="{B3B4DD2F-A777-472D-A38A-B4FE712EB6B0}" srcId="{9E0B6D7A-E386-4FB3-88A8-28C3A8BC97F7}" destId="{92470FEE-7AEB-470C-808F-1539B111CB1A}" srcOrd="0" destOrd="0" parTransId="{B00920F9-0BD9-45D4-8B2C-652E17C56693}" sibTransId="{5F960FB3-D707-4B90-8C83-9D8F46BEC67D}"/>
    <dgm:cxn modelId="{AEC49CF5-77B9-4250-8568-AB1AD430FE0B}" type="presOf" srcId="{EE4ADB98-0974-4610-84AE-52EFA9C3C920}" destId="{64BD222E-03CF-4864-98E6-4B595725C059}" srcOrd="0" destOrd="0" presId="urn:microsoft.com/office/officeart/2005/8/layout/hierarchy3"/>
    <dgm:cxn modelId="{84E41F96-F19A-4286-9236-C188A676E5EF}" type="presOf" srcId="{B00920F9-0BD9-45D4-8B2C-652E17C56693}" destId="{2FCFCB16-162F-4A5C-80CB-D20957EC5EDC}" srcOrd="0" destOrd="0" presId="urn:microsoft.com/office/officeart/2005/8/layout/hierarchy3"/>
    <dgm:cxn modelId="{D398B238-87DC-424E-B757-3BC54D44345A}" type="presOf" srcId="{9E0B6D7A-E386-4FB3-88A8-28C3A8BC97F7}" destId="{0643214B-897D-4826-99E4-FA1C6DA3B2AE}" srcOrd="1" destOrd="0" presId="urn:microsoft.com/office/officeart/2005/8/layout/hierarchy3"/>
    <dgm:cxn modelId="{B285BCB2-80D1-43E5-9D03-6CF6790832D5}" type="presOf" srcId="{5E1597AE-3C2E-408E-B4C4-20C4B71411F2}" destId="{4A1AC191-2589-415E-A862-A978FCE18A03}" srcOrd="0" destOrd="0" presId="urn:microsoft.com/office/officeart/2005/8/layout/hierarchy3"/>
    <dgm:cxn modelId="{38F51458-2AE6-4C91-8760-7DC7945519AA}" srcId="{6152B699-CC7B-470E-8BD2-C5291B7DE1A8}" destId="{5E1597AE-3C2E-408E-B4C4-20C4B71411F2}" srcOrd="0" destOrd="0" parTransId="{850DFD52-432B-4EB6-9527-80C936523BC5}" sibTransId="{CE9BF274-D924-4A1D-A7BC-21BDF63E6A02}"/>
    <dgm:cxn modelId="{9B7036F3-1D26-406A-81B8-17C98125404B}" type="presOf" srcId="{6152B699-CC7B-470E-8BD2-C5291B7DE1A8}" destId="{DC68D4C8-4A98-436E-9C8E-469616FE6CF6}" srcOrd="0" destOrd="0" presId="urn:microsoft.com/office/officeart/2005/8/layout/hierarchy3"/>
    <dgm:cxn modelId="{4A6B7106-B3F0-4057-89F3-B414E6A592A6}" type="presOf" srcId="{6E30F79F-FE78-4610-9899-DB4C1276F107}" destId="{A52C7155-1747-4AD7-8E77-38823705F63F}" srcOrd="0" destOrd="0" presId="urn:microsoft.com/office/officeart/2005/8/layout/hierarchy3"/>
    <dgm:cxn modelId="{E506F800-D33A-47A2-B126-41093E90433F}" type="presOf" srcId="{6865EABE-334F-475B-A933-631DFC13A33D}" destId="{1D292C04-3D0E-4C1C-9931-103E71AA15BD}" srcOrd="0" destOrd="0" presId="urn:microsoft.com/office/officeart/2005/8/layout/hierarchy3"/>
    <dgm:cxn modelId="{2DDDCCD0-FF64-418B-9547-A58B03EFDBFC}" type="presOf" srcId="{850DFD52-432B-4EB6-9527-80C936523BC5}" destId="{422F6485-BF4B-4125-8214-8AE4E5E54315}" srcOrd="0" destOrd="0" presId="urn:microsoft.com/office/officeart/2005/8/layout/hierarchy3"/>
    <dgm:cxn modelId="{1A96B0AC-4E1E-488A-BC99-5066FEC4A4E3}" type="presOf" srcId="{5B6671DF-7387-4BCE-9214-74B75510703F}" destId="{A6A7D8B0-4230-4859-A63B-42017269C03F}" srcOrd="0" destOrd="0" presId="urn:microsoft.com/office/officeart/2005/8/layout/hierarchy3"/>
    <dgm:cxn modelId="{15EA0AB8-4CE0-44A9-8637-9845838A927F}" srcId="{5B6671DF-7387-4BCE-9214-74B75510703F}" destId="{6152B699-CC7B-470E-8BD2-C5291B7DE1A8}" srcOrd="0" destOrd="0" parTransId="{98259E0F-218D-4FDC-9D67-E24357A8CB4E}" sibTransId="{7F5833F9-3B24-4B7A-A80B-A4E0839D6210}"/>
    <dgm:cxn modelId="{E84F166B-A406-4EAC-8C15-F1AFBD2BBEC6}" type="presOf" srcId="{FF920E32-FE26-4326-9197-FEE26AFD126C}" destId="{172030FF-18A9-4BA3-87AC-BADBA3ECFAD9}" srcOrd="0" destOrd="0" presId="urn:microsoft.com/office/officeart/2005/8/layout/hierarchy3"/>
    <dgm:cxn modelId="{1F553B4F-583F-430C-9C44-7B1B1F9350E0}" srcId="{6152B699-CC7B-470E-8BD2-C5291B7DE1A8}" destId="{6E30F79F-FE78-4610-9899-DB4C1276F107}" srcOrd="2" destOrd="0" parTransId="{6865EABE-334F-475B-A933-631DFC13A33D}" sibTransId="{E0757CF8-C30C-4251-8187-4A6740DE602C}"/>
    <dgm:cxn modelId="{3B44E620-C2BC-45E5-A83B-9ADE8D46EB25}" type="presOf" srcId="{53F3C90A-144A-4377-B72C-06B49D4544E6}" destId="{F0A32B51-EF83-4DCF-9634-A9CA5C2E9E49}" srcOrd="0" destOrd="0" presId="urn:microsoft.com/office/officeart/2005/8/layout/hierarchy3"/>
    <dgm:cxn modelId="{EC774F13-B99F-408E-9AA9-783154D2F7A8}" srcId="{5B6671DF-7387-4BCE-9214-74B75510703F}" destId="{9E0B6D7A-E386-4FB3-88A8-28C3A8BC97F7}" srcOrd="1" destOrd="0" parTransId="{7041E35D-AF56-4D21-97A2-D49207FEDA2F}" sibTransId="{916C62C5-C2DD-436E-B43A-58C90BE1DCBC}"/>
    <dgm:cxn modelId="{BA988475-FD75-4F5A-B61B-B97A30DCE96C}" type="presOf" srcId="{0E46B9F9-8654-46DC-BB63-BAC8A51BBAF7}" destId="{84B13E79-5056-45B2-A688-D7612E128F16}" srcOrd="0" destOrd="0" presId="urn:microsoft.com/office/officeart/2005/8/layout/hierarchy3"/>
    <dgm:cxn modelId="{A7BCFD61-4E3D-41C5-8A8F-55615DC898A8}" type="presOf" srcId="{BDA4A7C1-E0E9-4648-8159-391C8092EC62}" destId="{C304D3C5-DE1E-4C30-9018-C8F44DB288C1}" srcOrd="0" destOrd="0" presId="urn:microsoft.com/office/officeart/2005/8/layout/hierarchy3"/>
    <dgm:cxn modelId="{79EB8AC0-B9E0-4FC5-977E-B33E212C749C}" type="presParOf" srcId="{A6A7D8B0-4230-4859-A63B-42017269C03F}" destId="{5CB55B36-A139-4C92-A50C-138BC5A7AB71}" srcOrd="0" destOrd="0" presId="urn:microsoft.com/office/officeart/2005/8/layout/hierarchy3"/>
    <dgm:cxn modelId="{19E5F75E-8F56-48BB-B066-FF08B6CA2239}" type="presParOf" srcId="{5CB55B36-A139-4C92-A50C-138BC5A7AB71}" destId="{94D33BBD-6C0D-4269-9C67-D114CBDB8B2F}" srcOrd="0" destOrd="0" presId="urn:microsoft.com/office/officeart/2005/8/layout/hierarchy3"/>
    <dgm:cxn modelId="{3BBC2602-DCBF-43FC-9AD4-EC30DE9E5FA5}" type="presParOf" srcId="{94D33BBD-6C0D-4269-9C67-D114CBDB8B2F}" destId="{DC68D4C8-4A98-436E-9C8E-469616FE6CF6}" srcOrd="0" destOrd="0" presId="urn:microsoft.com/office/officeart/2005/8/layout/hierarchy3"/>
    <dgm:cxn modelId="{E8682332-DDC0-45F3-8670-DC9F2AFCF272}" type="presParOf" srcId="{94D33BBD-6C0D-4269-9C67-D114CBDB8B2F}" destId="{BB35AB34-D604-4F45-A594-024A1240F003}" srcOrd="1" destOrd="0" presId="urn:microsoft.com/office/officeart/2005/8/layout/hierarchy3"/>
    <dgm:cxn modelId="{5F26DC3C-7413-474E-9D21-42110CCB0B57}" type="presParOf" srcId="{5CB55B36-A139-4C92-A50C-138BC5A7AB71}" destId="{59FDBC2E-E5D8-46DF-BE4B-7D12D8CB1EA4}" srcOrd="1" destOrd="0" presId="urn:microsoft.com/office/officeart/2005/8/layout/hierarchy3"/>
    <dgm:cxn modelId="{2FE397C8-1304-45C3-9CAC-5A883B25243E}" type="presParOf" srcId="{59FDBC2E-E5D8-46DF-BE4B-7D12D8CB1EA4}" destId="{422F6485-BF4B-4125-8214-8AE4E5E54315}" srcOrd="0" destOrd="0" presId="urn:microsoft.com/office/officeart/2005/8/layout/hierarchy3"/>
    <dgm:cxn modelId="{EDF28FB2-66A0-45D2-AE43-5696284BABB3}" type="presParOf" srcId="{59FDBC2E-E5D8-46DF-BE4B-7D12D8CB1EA4}" destId="{4A1AC191-2589-415E-A862-A978FCE18A03}" srcOrd="1" destOrd="0" presId="urn:microsoft.com/office/officeart/2005/8/layout/hierarchy3"/>
    <dgm:cxn modelId="{6A9BCEFA-10A6-4E4D-B4A7-98B90D67653E}" type="presParOf" srcId="{59FDBC2E-E5D8-46DF-BE4B-7D12D8CB1EA4}" destId="{0EC46988-701F-4A17-ACF0-DD3877525CD4}" srcOrd="2" destOrd="0" presId="urn:microsoft.com/office/officeart/2005/8/layout/hierarchy3"/>
    <dgm:cxn modelId="{E4CDD1C4-B8CC-4956-8DC3-6F3AD66AB203}" type="presParOf" srcId="{59FDBC2E-E5D8-46DF-BE4B-7D12D8CB1EA4}" destId="{84B13E79-5056-45B2-A688-D7612E128F16}" srcOrd="3" destOrd="0" presId="urn:microsoft.com/office/officeart/2005/8/layout/hierarchy3"/>
    <dgm:cxn modelId="{647C69D5-83AE-47C6-86E4-8AD25F820D46}" type="presParOf" srcId="{59FDBC2E-E5D8-46DF-BE4B-7D12D8CB1EA4}" destId="{1D292C04-3D0E-4C1C-9931-103E71AA15BD}" srcOrd="4" destOrd="0" presId="urn:microsoft.com/office/officeart/2005/8/layout/hierarchy3"/>
    <dgm:cxn modelId="{6E42B669-4CB0-44F0-A3F0-FC100DD1777A}" type="presParOf" srcId="{59FDBC2E-E5D8-46DF-BE4B-7D12D8CB1EA4}" destId="{A52C7155-1747-4AD7-8E77-38823705F63F}" srcOrd="5" destOrd="0" presId="urn:microsoft.com/office/officeart/2005/8/layout/hierarchy3"/>
    <dgm:cxn modelId="{FAB05CEB-7072-4F6B-B2D9-F183D1117776}" type="presParOf" srcId="{A6A7D8B0-4230-4859-A63B-42017269C03F}" destId="{E7A5ACE9-BC7E-469B-8B38-046033642AD0}" srcOrd="1" destOrd="0" presId="urn:microsoft.com/office/officeart/2005/8/layout/hierarchy3"/>
    <dgm:cxn modelId="{BBF73A32-3FEA-406C-B535-9C820B1A147A}" type="presParOf" srcId="{E7A5ACE9-BC7E-469B-8B38-046033642AD0}" destId="{213365BB-86E1-4BC8-853E-13471F3CD313}" srcOrd="0" destOrd="0" presId="urn:microsoft.com/office/officeart/2005/8/layout/hierarchy3"/>
    <dgm:cxn modelId="{A9145269-A648-4524-B2C4-4F0233B0C227}" type="presParOf" srcId="{213365BB-86E1-4BC8-853E-13471F3CD313}" destId="{6F02830C-BF22-4821-88E9-22C62F8E18F5}" srcOrd="0" destOrd="0" presId="urn:microsoft.com/office/officeart/2005/8/layout/hierarchy3"/>
    <dgm:cxn modelId="{DC5BD781-C2CD-4744-83C3-8F4E4E8A32B3}" type="presParOf" srcId="{213365BB-86E1-4BC8-853E-13471F3CD313}" destId="{0643214B-897D-4826-99E4-FA1C6DA3B2AE}" srcOrd="1" destOrd="0" presId="urn:microsoft.com/office/officeart/2005/8/layout/hierarchy3"/>
    <dgm:cxn modelId="{59B80DB7-64AF-4ECD-BABF-E7626905D6D0}" type="presParOf" srcId="{E7A5ACE9-BC7E-469B-8B38-046033642AD0}" destId="{BE482AA8-ED7D-4C0B-A7F5-FC9EF1018C71}" srcOrd="1" destOrd="0" presId="urn:microsoft.com/office/officeart/2005/8/layout/hierarchy3"/>
    <dgm:cxn modelId="{620AFEDF-1AC2-4602-B743-2267DF325658}" type="presParOf" srcId="{BE482AA8-ED7D-4C0B-A7F5-FC9EF1018C71}" destId="{2FCFCB16-162F-4A5C-80CB-D20957EC5EDC}" srcOrd="0" destOrd="0" presId="urn:microsoft.com/office/officeart/2005/8/layout/hierarchy3"/>
    <dgm:cxn modelId="{71A8FFD0-82B6-4AD1-8E13-81F839C6BD75}" type="presParOf" srcId="{BE482AA8-ED7D-4C0B-A7F5-FC9EF1018C71}" destId="{79C7FB2A-1C92-46FE-8B62-58CC24407D67}" srcOrd="1" destOrd="0" presId="urn:microsoft.com/office/officeart/2005/8/layout/hierarchy3"/>
    <dgm:cxn modelId="{BF3409EE-3A16-4705-A575-90C231AC9304}" type="presParOf" srcId="{BE482AA8-ED7D-4C0B-A7F5-FC9EF1018C71}" destId="{172030FF-18A9-4BA3-87AC-BADBA3ECFAD9}" srcOrd="2" destOrd="0" presId="urn:microsoft.com/office/officeart/2005/8/layout/hierarchy3"/>
    <dgm:cxn modelId="{7F35FD2F-BC4A-471A-AE02-FE1E47609C22}" type="presParOf" srcId="{BE482AA8-ED7D-4C0B-A7F5-FC9EF1018C71}" destId="{C304D3C5-DE1E-4C30-9018-C8F44DB288C1}" srcOrd="3" destOrd="0" presId="urn:microsoft.com/office/officeart/2005/8/layout/hierarchy3"/>
    <dgm:cxn modelId="{C0AFDA92-C910-4CF3-872C-FA1C2956B705}" type="presParOf" srcId="{BE482AA8-ED7D-4C0B-A7F5-FC9EF1018C71}" destId="{64BD222E-03CF-4864-98E6-4B595725C059}" srcOrd="4" destOrd="0" presId="urn:microsoft.com/office/officeart/2005/8/layout/hierarchy3"/>
    <dgm:cxn modelId="{771DAB22-D2A2-4A5F-9532-50DAABCFD363}" type="presParOf" srcId="{BE482AA8-ED7D-4C0B-A7F5-FC9EF1018C71}" destId="{F0A32B51-EF83-4DCF-9634-A9CA5C2E9E4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7318F-2E5F-457C-AD42-1F6E359B61AC}">
      <dsp:nvSpPr>
        <dsp:cNvPr id="0" name=""/>
        <dsp:cNvSpPr/>
      </dsp:nvSpPr>
      <dsp:spPr>
        <a:xfrm>
          <a:off x="2918844" y="0"/>
          <a:ext cx="787046" cy="620313"/>
        </a:xfrm>
        <a:prstGeom prst="trapezoid">
          <a:avLst>
            <a:gd name="adj" fmla="val 6343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0" rIns="17780" bIns="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kern="1200" dirty="0"/>
        </a:p>
      </dsp:txBody>
      <dsp:txXfrm>
        <a:off x="2918844" y="0"/>
        <a:ext cx="787046" cy="620313"/>
      </dsp:txXfrm>
    </dsp:sp>
    <dsp:sp modelId="{AE5A94CB-5251-427D-AFAF-B57865D5E7A6}">
      <dsp:nvSpPr>
        <dsp:cNvPr id="0" name=""/>
        <dsp:cNvSpPr/>
      </dsp:nvSpPr>
      <dsp:spPr>
        <a:xfrm>
          <a:off x="2401011" y="620313"/>
          <a:ext cx="1822713" cy="816264"/>
        </a:xfrm>
        <a:prstGeom prst="trapezoid">
          <a:avLst>
            <a:gd name="adj" fmla="val 6343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Международные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исследования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19986" y="620313"/>
        <a:ext cx="1184763" cy="816264"/>
      </dsp:txXfrm>
    </dsp:sp>
    <dsp:sp modelId="{255A502F-AD26-4C24-A26D-990BCBAEAD28}">
      <dsp:nvSpPr>
        <dsp:cNvPr id="0" name=""/>
        <dsp:cNvSpPr/>
      </dsp:nvSpPr>
      <dsp:spPr>
        <a:xfrm>
          <a:off x="2007488" y="1436578"/>
          <a:ext cx="2609759" cy="620313"/>
        </a:xfrm>
        <a:prstGeom prst="trapezoid">
          <a:avLst>
            <a:gd name="adj" fmla="val 63439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kern="1200" dirty="0" smtClean="0"/>
            <a:t>Государственные национальные экзамены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64196" y="1436578"/>
        <a:ext cx="1696343" cy="620313"/>
      </dsp:txXfrm>
    </dsp:sp>
    <dsp:sp modelId="{21C68124-FED5-4F70-A5E6-8302F09FEA32}">
      <dsp:nvSpPr>
        <dsp:cNvPr id="0" name=""/>
        <dsp:cNvSpPr/>
      </dsp:nvSpPr>
      <dsp:spPr>
        <a:xfrm>
          <a:off x="1613964" y="2056891"/>
          <a:ext cx="3396806" cy="620313"/>
        </a:xfrm>
        <a:prstGeom prst="trapezoid">
          <a:avLst>
            <a:gd name="adj" fmla="val 6343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Централизованные тестирования (мониторинги)</a:t>
          </a:r>
          <a:endParaRPr lang="ru-RU" sz="1600" b="0" kern="1200" dirty="0"/>
        </a:p>
      </dsp:txBody>
      <dsp:txXfrm>
        <a:off x="2208405" y="2056891"/>
        <a:ext cx="2207924" cy="620313"/>
      </dsp:txXfrm>
    </dsp:sp>
    <dsp:sp modelId="{4798B7DD-FEAB-41BE-A7F3-21F3A4215708}">
      <dsp:nvSpPr>
        <dsp:cNvPr id="0" name=""/>
        <dsp:cNvSpPr/>
      </dsp:nvSpPr>
      <dsp:spPr>
        <a:xfrm>
          <a:off x="943462" y="2682850"/>
          <a:ext cx="4657607" cy="993705"/>
        </a:xfrm>
        <a:prstGeom prst="trapezoid">
          <a:avLst>
            <a:gd name="adj" fmla="val 63439"/>
          </a:avLst>
        </a:prstGeom>
        <a:solidFill>
          <a:srgbClr val="11FB3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kern="1200" dirty="0" smtClean="0">
            <a:solidFill>
              <a:srgbClr val="C00000"/>
            </a:solidFill>
          </a:endParaRP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kern="1200" dirty="0" smtClean="0">
            <a:solidFill>
              <a:srgbClr val="C00000"/>
            </a:solidFill>
          </a:endParaRP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kern="1200" dirty="0" smtClean="0">
            <a:solidFill>
              <a:srgbClr val="C00000"/>
            </a:solidFill>
          </a:endParaRP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kern="1200" dirty="0" smtClean="0">
            <a:solidFill>
              <a:srgbClr val="C00000"/>
            </a:solidFill>
          </a:endParaRP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kern="1200" dirty="0" smtClean="0">
            <a:solidFill>
              <a:srgbClr val="C00000"/>
            </a:solidFill>
          </a:endParaRP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kern="1200" dirty="0" smtClean="0">
            <a:solidFill>
              <a:srgbClr val="C00000"/>
            </a:solidFill>
          </a:endParaRP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kern="1200" dirty="0" smtClean="0">
            <a:solidFill>
              <a:srgbClr val="C00000"/>
            </a:solidFill>
          </a:endParaRP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" b="1" kern="1200" dirty="0" smtClean="0">
            <a:solidFill>
              <a:srgbClr val="C00000"/>
            </a:solidFill>
          </a:endParaRP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C00000"/>
              </a:solidFill>
            </a:rPr>
            <a:t>Внутришкольное</a:t>
          </a:r>
          <a:r>
            <a:rPr lang="ru-RU" sz="2400" b="1" kern="1200" dirty="0" smtClean="0">
              <a:solidFill>
                <a:srgbClr val="C00000"/>
              </a:solidFill>
            </a:rPr>
            <a:t> оценивание</a:t>
          </a:r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>
            <a:solidFill>
              <a:srgbClr val="C00000"/>
            </a:solidFill>
          </a:endParaRPr>
        </a:p>
      </dsp:txBody>
      <dsp:txXfrm>
        <a:off x="1758543" y="2682850"/>
        <a:ext cx="3027444" cy="993705"/>
      </dsp:txXfrm>
    </dsp:sp>
    <dsp:sp modelId="{005EA2BB-6997-4A28-A569-6221479E7AE7}">
      <dsp:nvSpPr>
        <dsp:cNvPr id="0" name=""/>
        <dsp:cNvSpPr/>
      </dsp:nvSpPr>
      <dsp:spPr>
        <a:xfrm>
          <a:off x="298894" y="3619517"/>
          <a:ext cx="5837689" cy="930085"/>
        </a:xfrm>
        <a:prstGeom prst="trapezoid">
          <a:avLst>
            <a:gd name="adj" fmla="val 63439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err="1" smtClean="0">
              <a:solidFill>
                <a:srgbClr val="C00000"/>
              </a:solidFill>
            </a:rPr>
            <a:t>Внутриклассное</a:t>
          </a:r>
          <a:r>
            <a:rPr lang="ru-RU" sz="2400" b="1" kern="1200" dirty="0" smtClean="0">
              <a:solidFill>
                <a:srgbClr val="C00000"/>
              </a:solidFill>
            </a:rPr>
            <a:t> </a:t>
          </a:r>
          <a:r>
            <a:rPr lang="ru-RU" sz="2400" b="1" kern="1200" dirty="0" smtClean="0">
              <a:solidFill>
                <a:srgbClr val="C00000"/>
              </a:solidFill>
            </a:rPr>
            <a:t>       оценивание</a:t>
          </a:r>
          <a:endParaRPr lang="ru-RU" sz="2400" b="1" kern="1200" dirty="0" smtClean="0">
            <a:solidFill>
              <a:srgbClr val="C00000"/>
            </a:solidFill>
          </a:endParaRPr>
        </a:p>
        <a:p>
          <a:pPr lvl="0" algn="ctr">
            <a:spcBef>
              <a:spcPct val="0"/>
            </a:spcBef>
          </a:pPr>
          <a:endParaRPr lang="ru-RU" sz="2400" b="1" kern="1200" dirty="0" smtClean="0">
            <a:solidFill>
              <a:srgbClr val="C00000"/>
            </a:solidFill>
          </a:endParaRPr>
        </a:p>
      </dsp:txBody>
      <dsp:txXfrm>
        <a:off x="1320489" y="3619517"/>
        <a:ext cx="3794498" cy="930085"/>
      </dsp:txXfrm>
    </dsp:sp>
    <dsp:sp modelId="{B106EE2D-DCFB-4340-A4CE-61D4FDFF3B93}">
      <dsp:nvSpPr>
        <dsp:cNvPr id="0" name=""/>
        <dsp:cNvSpPr/>
      </dsp:nvSpPr>
      <dsp:spPr>
        <a:xfrm>
          <a:off x="0" y="4567803"/>
          <a:ext cx="6624736" cy="620313"/>
        </a:xfrm>
        <a:prstGeom prst="trapezoid">
          <a:avLst>
            <a:gd name="adj" fmla="val 6343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Оценка индивидуальных достижений учащихся 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1159328" y="4567803"/>
        <a:ext cx="4306078" cy="620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8D4C8-4A98-436E-9C8E-469616FE6CF6}">
      <dsp:nvSpPr>
        <dsp:cNvPr id="0" name=""/>
        <dsp:cNvSpPr/>
      </dsp:nvSpPr>
      <dsp:spPr>
        <a:xfrm>
          <a:off x="0" y="0"/>
          <a:ext cx="3293662" cy="997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C00000"/>
              </a:solidFill>
            </a:rPr>
            <a:t>Внешняя оценка</a:t>
          </a:r>
          <a:endParaRPr lang="ru-RU" sz="3200" b="1" kern="1200" dirty="0">
            <a:solidFill>
              <a:srgbClr val="C00000"/>
            </a:solidFill>
          </a:endParaRPr>
        </a:p>
      </dsp:txBody>
      <dsp:txXfrm>
        <a:off x="29210" y="29210"/>
        <a:ext cx="3235242" cy="938897"/>
      </dsp:txXfrm>
    </dsp:sp>
    <dsp:sp modelId="{422F6485-BF4B-4125-8214-8AE4E5E54315}">
      <dsp:nvSpPr>
        <dsp:cNvPr id="0" name=""/>
        <dsp:cNvSpPr/>
      </dsp:nvSpPr>
      <dsp:spPr>
        <a:xfrm>
          <a:off x="329366" y="997317"/>
          <a:ext cx="315723" cy="809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9943"/>
              </a:lnTo>
              <a:lnTo>
                <a:pt x="315723" y="8099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AC191-2589-415E-A862-A978FCE18A03}">
      <dsp:nvSpPr>
        <dsp:cNvPr id="0" name=""/>
        <dsp:cNvSpPr/>
      </dsp:nvSpPr>
      <dsp:spPr>
        <a:xfrm>
          <a:off x="645090" y="1320076"/>
          <a:ext cx="2928779" cy="974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400" b="1" kern="1200" dirty="0" smtClean="0"/>
            <a:t>Государственная </a:t>
          </a:r>
          <a:r>
            <a:rPr lang="ru-RU" altLang="ru-RU" sz="2400" b="1" kern="1200" dirty="0" smtClean="0"/>
            <a:t>итоговая аттестация</a:t>
          </a:r>
          <a:endParaRPr lang="ru-RU" altLang="ru-RU" sz="2400" b="1" kern="1200" dirty="0"/>
        </a:p>
      </dsp:txBody>
      <dsp:txXfrm>
        <a:off x="673628" y="1348614"/>
        <a:ext cx="2871703" cy="917293"/>
      </dsp:txXfrm>
    </dsp:sp>
    <dsp:sp modelId="{0EC46988-701F-4A17-ACF0-DD3877525CD4}">
      <dsp:nvSpPr>
        <dsp:cNvPr id="0" name=""/>
        <dsp:cNvSpPr/>
      </dsp:nvSpPr>
      <dsp:spPr>
        <a:xfrm>
          <a:off x="329366" y="997317"/>
          <a:ext cx="315723" cy="1882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2977"/>
              </a:lnTo>
              <a:lnTo>
                <a:pt x="315723" y="18829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13E79-5056-45B2-A688-D7612E128F16}">
      <dsp:nvSpPr>
        <dsp:cNvPr id="0" name=""/>
        <dsp:cNvSpPr/>
      </dsp:nvSpPr>
      <dsp:spPr>
        <a:xfrm>
          <a:off x="645090" y="2508081"/>
          <a:ext cx="3507638" cy="7444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400" b="1" kern="1200" dirty="0" smtClean="0"/>
            <a:t>Независимая </a:t>
          </a:r>
          <a:r>
            <a:rPr lang="ru-RU" altLang="ru-RU" sz="2400" b="1" kern="1200" dirty="0" smtClean="0"/>
            <a:t>оценка качества образования </a:t>
          </a:r>
          <a:endParaRPr lang="ru-RU" altLang="ru-RU" sz="2400" b="1" kern="1200" dirty="0"/>
        </a:p>
      </dsp:txBody>
      <dsp:txXfrm>
        <a:off x="666894" y="2529885"/>
        <a:ext cx="3464030" cy="700819"/>
      </dsp:txXfrm>
    </dsp:sp>
    <dsp:sp modelId="{1D292C04-3D0E-4C1C-9931-103E71AA15BD}">
      <dsp:nvSpPr>
        <dsp:cNvPr id="0" name=""/>
        <dsp:cNvSpPr/>
      </dsp:nvSpPr>
      <dsp:spPr>
        <a:xfrm>
          <a:off x="329366" y="997317"/>
          <a:ext cx="315723" cy="3264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4880"/>
              </a:lnTo>
              <a:lnTo>
                <a:pt x="315723" y="32648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C7155-1747-4AD7-8E77-38823705F63F}">
      <dsp:nvSpPr>
        <dsp:cNvPr id="0" name=""/>
        <dsp:cNvSpPr/>
      </dsp:nvSpPr>
      <dsp:spPr>
        <a:xfrm>
          <a:off x="645090" y="3487357"/>
          <a:ext cx="4268105" cy="15496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/>
            <a:t>Мониторинговые </a:t>
          </a:r>
          <a:r>
            <a:rPr lang="ru-RU" altLang="ru-RU" sz="2000" b="1" kern="1200" dirty="0" smtClean="0"/>
            <a:t>исследования муниципального, регионального и федерального уровней</a:t>
          </a:r>
          <a:endParaRPr lang="ru-RU" sz="2000" b="1" kern="1200" dirty="0"/>
        </a:p>
      </dsp:txBody>
      <dsp:txXfrm>
        <a:off x="690479" y="3532746"/>
        <a:ext cx="4177327" cy="1458904"/>
      </dsp:txXfrm>
    </dsp:sp>
    <dsp:sp modelId="{6F02830C-BF22-4821-88E9-22C62F8E18F5}">
      <dsp:nvSpPr>
        <dsp:cNvPr id="0" name=""/>
        <dsp:cNvSpPr/>
      </dsp:nvSpPr>
      <dsp:spPr>
        <a:xfrm>
          <a:off x="4948573" y="52595"/>
          <a:ext cx="3836402" cy="997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solidFill>
                <a:srgbClr val="C00000"/>
              </a:solidFill>
            </a:rPr>
            <a:t>Внутренняя оценка</a:t>
          </a:r>
          <a:endParaRPr lang="ru-RU" sz="3200" b="1" i="0" kern="1200" dirty="0">
            <a:solidFill>
              <a:srgbClr val="C00000"/>
            </a:solidFill>
          </a:endParaRPr>
        </a:p>
      </dsp:txBody>
      <dsp:txXfrm>
        <a:off x="4977783" y="81805"/>
        <a:ext cx="3777982" cy="938897"/>
      </dsp:txXfrm>
    </dsp:sp>
    <dsp:sp modelId="{2FCFCB16-162F-4A5C-80CB-D20957EC5EDC}">
      <dsp:nvSpPr>
        <dsp:cNvPr id="0" name=""/>
        <dsp:cNvSpPr/>
      </dsp:nvSpPr>
      <dsp:spPr>
        <a:xfrm>
          <a:off x="5332213" y="1049912"/>
          <a:ext cx="424393" cy="741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1306"/>
              </a:lnTo>
              <a:lnTo>
                <a:pt x="424393" y="7413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7FB2A-1C92-46FE-8B62-58CC24407D67}">
      <dsp:nvSpPr>
        <dsp:cNvPr id="0" name=""/>
        <dsp:cNvSpPr/>
      </dsp:nvSpPr>
      <dsp:spPr>
        <a:xfrm>
          <a:off x="5756607" y="1471758"/>
          <a:ext cx="3007032" cy="638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altLang="ru-RU" sz="1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kern="1200" dirty="0" smtClean="0"/>
            <a:t>Текущая </a:t>
          </a:r>
          <a:r>
            <a:rPr lang="ru-RU" altLang="ru-RU" sz="2000" b="1" kern="1200" dirty="0" smtClean="0"/>
            <a:t>и тематическая оценка, портфолио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altLang="ru-RU" sz="1200" b="1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200" kern="1200" dirty="0"/>
        </a:p>
      </dsp:txBody>
      <dsp:txXfrm>
        <a:off x="5775320" y="1490471"/>
        <a:ext cx="2969606" cy="601495"/>
      </dsp:txXfrm>
    </dsp:sp>
    <dsp:sp modelId="{172030FF-18A9-4BA3-87AC-BADBA3ECFAD9}">
      <dsp:nvSpPr>
        <dsp:cNvPr id="0" name=""/>
        <dsp:cNvSpPr/>
      </dsp:nvSpPr>
      <dsp:spPr>
        <a:xfrm>
          <a:off x="5332213" y="1049912"/>
          <a:ext cx="117954" cy="3097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7474"/>
              </a:lnTo>
              <a:lnTo>
                <a:pt x="117954" y="30974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4D3C5-DE1E-4C30-9018-C8F44DB288C1}">
      <dsp:nvSpPr>
        <dsp:cNvPr id="0" name=""/>
        <dsp:cNvSpPr/>
      </dsp:nvSpPr>
      <dsp:spPr>
        <a:xfrm>
          <a:off x="5450168" y="3311879"/>
          <a:ext cx="3334807" cy="16710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err="1" smtClean="0"/>
            <a:t>Внутришкольный</a:t>
          </a:r>
          <a:r>
            <a:rPr lang="ru-RU" altLang="ru-RU" sz="2000" b="1" kern="1200" dirty="0" smtClean="0"/>
            <a:t> </a:t>
          </a:r>
          <a:r>
            <a:rPr lang="ru-RU" altLang="ru-RU" sz="2000" b="1" kern="1200" dirty="0" smtClean="0"/>
            <a:t>мониторинг образовательных достижений</a:t>
          </a:r>
          <a:r>
            <a:rPr lang="ru-RU" altLang="ru-RU" sz="1800" b="1" kern="1200" dirty="0" smtClean="0"/>
            <a:t>,</a:t>
          </a:r>
          <a:endParaRPr lang="ru-RU" altLang="ru-RU" sz="1800" b="1" kern="1200" dirty="0"/>
        </a:p>
      </dsp:txBody>
      <dsp:txXfrm>
        <a:off x="5499110" y="3360821"/>
        <a:ext cx="3236923" cy="1573132"/>
      </dsp:txXfrm>
    </dsp:sp>
    <dsp:sp modelId="{64BD222E-03CF-4864-98E6-4B595725C059}">
      <dsp:nvSpPr>
        <dsp:cNvPr id="0" name=""/>
        <dsp:cNvSpPr/>
      </dsp:nvSpPr>
      <dsp:spPr>
        <a:xfrm>
          <a:off x="5332213" y="1049912"/>
          <a:ext cx="431894" cy="17077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782"/>
              </a:lnTo>
              <a:lnTo>
                <a:pt x="431894" y="170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32B51-EF83-4DCF-9634-A9CA5C2E9E49}">
      <dsp:nvSpPr>
        <dsp:cNvPr id="0" name=""/>
        <dsp:cNvSpPr/>
      </dsp:nvSpPr>
      <dsp:spPr>
        <a:xfrm>
          <a:off x="5764108" y="2250942"/>
          <a:ext cx="3020867" cy="10135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/>
            <a:t>Промежуточная </a:t>
          </a:r>
          <a:r>
            <a:rPr lang="ru-RU" altLang="ru-RU" sz="2000" b="1" kern="1200" dirty="0" smtClean="0"/>
            <a:t>и итоговая аттестация обучающихся</a:t>
          </a:r>
          <a:endParaRPr lang="ru-RU" altLang="ru-RU" sz="2000" b="1" kern="1200" dirty="0"/>
        </a:p>
      </dsp:txBody>
      <dsp:txXfrm>
        <a:off x="5793793" y="2280627"/>
        <a:ext cx="2961497" cy="954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47258-DD3B-4282-92CC-DE182A3DB9AD}" type="datetimeFigureOut">
              <a:rPr lang="ru-RU" smtClean="0"/>
              <a:t>08.03.2016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ABED7-03CE-4CB3-9001-2625B7CE0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C69FAE5-D2E8-4934-8431-D78D85BE355D}" type="slidenum">
              <a:rPr lang="ru-RU" altLang="ru-RU" smtClean="0">
                <a:solidFill>
                  <a:srgbClr val="000000"/>
                </a:solidFill>
                <a:latin typeface="Tahoma" panose="020B060403050404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6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B040DE-BAE5-403C-A733-C99C491AA073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84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cs typeface="Arial" panose="020B0604020202020204" pitchFamily="34" charset="0"/>
              </a:rPr>
              <a:t>Одной из самых глобальных задач, стоящих перед Центром, является оценка качества образования. В рамках этой задачи необходимо обеспечить:</a:t>
            </a:r>
          </a:p>
          <a:p>
            <a:r>
              <a:rPr lang="ru-RU" altLang="ru-RU" smtClean="0">
                <a:cs typeface="Arial" panose="020B0604020202020204" pitchFamily="34" charset="0"/>
              </a:rPr>
              <a:t>- проведение исследований и мониторингов</a:t>
            </a:r>
          </a:p>
          <a:p>
            <a:r>
              <a:rPr lang="ru-RU" altLang="ru-RU" smtClean="0">
                <a:cs typeface="Arial" panose="020B0604020202020204" pitchFamily="34" charset="0"/>
              </a:rPr>
              <a:t>- анализ результатов исследований и мониторингов</a:t>
            </a:r>
          </a:p>
          <a:p>
            <a:r>
              <a:rPr lang="ru-RU" altLang="ru-RU" smtClean="0">
                <a:cs typeface="Arial" panose="020B0604020202020204" pitchFamily="34" charset="0"/>
              </a:rPr>
              <a:t>- методическое обеспечение исследований и мониторингов.</a:t>
            </a:r>
          </a:p>
          <a:p>
            <a:r>
              <a:rPr lang="ru-RU" altLang="ru-RU" smtClean="0">
                <a:cs typeface="Arial" panose="020B0604020202020204" pitchFamily="34" charset="0"/>
              </a:rPr>
              <a:t>Существует потребность в координации проводимых исследований качества образования, осуществляемых разными организациями (международных исследований, региональных и др.). Необходима унификация оценочных средств региональных систем оценки качества образования. </a:t>
            </a:r>
          </a:p>
          <a:p>
            <a:r>
              <a:rPr lang="ru-RU" altLang="ru-RU" smtClean="0">
                <a:cs typeface="Arial" panose="020B0604020202020204" pitchFamily="34" charset="0"/>
              </a:rPr>
              <a:t>Таким образом, Центру предстоит обеспечить: первое – координацию всех проводимых исследований и второе – сформировать унифицированный инструмент для проведения исследований. При этом, объектами исследований выступают обучающиеся и выпускники всех уровней образования, а потребителями – органы государственной власти, участники образовательных отношений и работодатели. </a:t>
            </a: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627F1187-C6CF-4481-A08A-35602850F014}" type="slidenum">
              <a:rPr lang="ru-RU" altLang="ru-RU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4</a:t>
            </a:fld>
            <a:endParaRPr lang="ru-RU" alt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0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smtClean="0"/>
              <a:t>Слайд 2 </a:t>
            </a:r>
            <a:endParaRPr lang="ru-RU" altLang="ru-RU" smtClean="0"/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Закон «Об образовании в РФ» существенно расширяет спектр внешних процедур оценки образовательных достижений, что ведет увеличению числа организаций, занимающихся разработкой.  Возникает проблема обеспечения </a:t>
            </a:r>
            <a:r>
              <a:rPr lang="ru-RU" altLang="ru-RU" b="1" smtClean="0"/>
              <a:t>преемственности</a:t>
            </a:r>
            <a:r>
              <a:rPr lang="ru-RU" altLang="ru-RU" smtClean="0"/>
              <a:t> процедур </a:t>
            </a:r>
            <a:r>
              <a:rPr lang="ru-RU" altLang="ru-RU" b="1" smtClean="0"/>
              <a:t>внешней оценки  и оценки учителя</a:t>
            </a:r>
            <a:r>
              <a:rPr lang="ru-RU" altLang="ru-RU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Введение федерального государственного образовательного стандарта (ФГОС), базирующегося на системно-деятельностном подходе, требует внесения  соответствующих изменений в оценку учебных достижений, перехода на деятельностный подход.  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ФГОС определяет систему требований к предметным и  метапредметным результатам.  Следовательно, наряду с предметным инструментарием, необходимо разработать и подходы к оценке МПР. 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Введение стандарта требует от учителя изменения подходов к оценке учебных достижений, что позволяет говорить о целесообразности повышения квалификации учителей физики в области современных средств оценки учебных достижений.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80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5538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3B5313-EA4C-4A6B-BBF4-1612B2499625}" type="slidenum">
              <a:rPr lang="ru-RU" altLang="ru-RU">
                <a:latin typeface="Palatino Linotype" panose="0204050205050503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88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ABED7-03CE-4CB3-9001-2625B7CE02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55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5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3" tIns="46077" rIns="92153" bIns="46077"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6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6F7B0-371C-4FCD-86FF-46D4A7C34D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52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3012-23D6-4A73-872A-CF795C7FAF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8610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4CC4-79AA-407A-9401-0BEAC2870F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663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F4EAF-D6BD-4653-94F4-42C30540F0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89574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26A0-8142-420D-9634-D9F63D1567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5698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C3781-C10B-4DBA-9EA2-FCF0CF4839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15230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CBA44-BF7A-41CE-91AA-142E1EAB7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60794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AA07-C205-475D-A14E-F4E19D830D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55969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59141-EE75-4731-92A2-1C9F995286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79580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223F1-7B4D-4704-8CB4-4D660A3B4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64342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1B642-020A-4D1F-A590-AB62496D78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8393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FF4E-8607-429A-B8F1-18E1EDAA8B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589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647BE-3A73-4CEA-8846-9D898720D2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47518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FD9D-13D1-4ED4-8031-C507A7FF5A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3899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2223B-9224-4A7C-85E2-95834DCE02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91863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F0DF3-7A14-4D4E-B2E3-E6A8138C6D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7416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BB40-A5D2-429A-BA65-1A6A481B28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34790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68235-45D8-490B-B0E3-97ADA573D8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48624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1F24E-581C-44B7-9A31-F17750C50E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18095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DA852-888B-4865-B1AD-B7A05B7F84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6983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56B62-67A6-4B93-BA33-F45661FA77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1900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B02A1-EBF1-4448-A1FC-5FD8044109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16809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77486-427E-4718-8E92-8B6EFF11E9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4524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948B7-7125-4D7B-87ED-88A87852AE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33847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54733-A3C3-43BD-B5D2-3CE64DA01F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764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C6B0-BDFD-4859-94A0-8969FCDE4D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43380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C3BC4-FC3D-413A-8682-323E8704C1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49189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67F30-7431-4699-86A3-E854AC2784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52280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129B3-20C6-45B4-BE6B-AC97A55342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501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E052-862E-4792-A083-3CC60A1626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75619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318C-E644-4A00-A179-79420DDF37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74172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FA326-1828-492E-9C20-4E6921BDFA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37677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4405-92D2-4F66-A026-2D639B09BF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29279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62816-FD8C-4B24-8E3E-9F3ECDECE6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544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E780F-08B7-41FE-BA52-6DAE4F9AB1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09535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2B805-14EC-4C3B-B986-20453DF559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42119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33810-4A80-47E4-BCDA-579B6C672F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86023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5D9CA-CA5D-431D-8878-89C139B330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39494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6E3BE-B611-45EF-9F87-5F2A785895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222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2BD0E-B846-420A-A1F1-786A42A8B0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648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3D165-FC9B-413F-90D2-9728DD6738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6354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3EAC4-1790-4F9F-96A7-0E396A15D7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4506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FE29-357C-4EC5-BF21-9B881A3FBF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6891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18E09-3B5F-4E15-A556-45ACDEB0D6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4842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C4D2B-0B4D-4B73-88B7-F1C47E0058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504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8142A-08BA-480B-9700-3ECEA64A2F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77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8F3E-DF2B-49BC-AA79-CC39136E42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146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60793-FDDA-40E5-90C2-0BE099CBD3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254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DB140-DD4E-4B45-A4BA-D023E7F3FC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6694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ADD80-1FA5-48D6-A602-A31E821D4A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59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61255-1642-42A0-9174-CB1822EC85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6491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liana\Desktop\логотип-01.pn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2113" y="118520"/>
            <a:ext cx="966120" cy="129425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48D4-31AB-4EC3-8754-2AFFD6A630B6}" type="datetimeFigureOut">
              <a:rPr lang="ru-RU"/>
              <a:pPr>
                <a:defRPr/>
              </a:pPr>
              <a:t>08.03.2016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9E75-F004-4223-8F04-2CEF8E0751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6012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6F7B0-371C-4FCD-86FF-46D4A7C34D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5376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8142A-08BA-480B-9700-3ECEA64A2F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8565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7F4D-86C9-4C54-B44A-8615E80020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248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32B23-57EA-455E-A892-6EF3FA06CB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979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7F4D-86C9-4C54-B44A-8615E80020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6713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D946A-83FE-4E99-99A2-074926CC02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0158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7B133-CB33-4473-A8DB-769B282630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9700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3D6CF-BA28-4C13-95CF-AABA0A73B1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712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AA857-0B9F-40CD-9023-78677C04A2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9783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E067D-5434-4356-A8B7-DC63B3755B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7771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3012-23D6-4A73-872A-CF795C7FAF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0634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647BE-3A73-4CEA-8846-9D898720D2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9882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948B7-7125-4D7B-87ED-88A87852AE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9074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8FA468-3943-4106-9F12-D7CB06935B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4711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C81B96-024D-44ED-AF2C-280115D04A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1796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32B23-57EA-455E-A892-6EF3FA06CB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7368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BDAA07-79B6-4D1B-8EA8-3DB6FCA637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2789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ED775-D0D3-45E2-8621-52631AC1F7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8944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10CD39-1DAC-458E-A08A-CE29B05244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30694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4B4B8-5D3A-491E-8BC5-FD5F09DCB0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0403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AC005-652E-47A0-A0C4-8ECFF805D3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890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94A634-EC7A-4C48-8B62-AD1D1213F2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3312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0889-5784-44C6-AC8D-535845854B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7054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92045-9052-4FFD-AFBA-1F1BD833D7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1956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88EBF-0C2F-4816-B6E2-0836E8EEED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6308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8868-816F-4927-8B45-4E397F6432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079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D946A-83FE-4E99-99A2-074926CC02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0465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3A67A-6D46-4065-9352-B787D31F93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089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92F95-E8ED-4784-B692-473A669AA1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6524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32F5F-F228-4094-BD46-D11EAE45D5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6817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352AC-1F66-47E5-BE86-4975B22588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44373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B1415-AA03-4A07-B029-8DDFCA33DB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4046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0FF58-8AD3-457E-AC3C-EC73A299BE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4916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F0255-2797-44BB-B2A2-C2E3D5ABCB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12287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DC35-0BE9-4982-8267-CB4B8D7BE9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68878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99086-0950-4E53-911E-B985EB70A7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0936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A7C3A-EB91-43EB-A751-CD147D8E9E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293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7B133-CB33-4473-A8DB-769B282630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09197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E5EC2-6362-484A-A3B9-2B5C59E6B6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3912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ECA85-0E2F-4FF7-9B36-E3BC8FD24E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3433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FEEA-FC1E-4766-89E9-91FEA09A6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031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C0EB2-BCCA-4108-AFC2-208B00BA1B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984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4CC4-79AA-407A-9401-0BEAC2870F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9562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F4EAF-D6BD-4653-94F4-42C30540F0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51895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26A0-8142-420D-9634-D9F63D1567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13100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C3781-C10B-4DBA-9EA2-FCF0CF4839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4322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CBA44-BF7A-41CE-91AA-142E1EAB7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7566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AA07-C205-475D-A14E-F4E19D830D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329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3D6CF-BA28-4C13-95CF-AABA0A73B1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74658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59141-EE75-4731-92A2-1C9F995286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93401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223F1-7B4D-4704-8CB4-4D660A3B4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61210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1B642-020A-4D1F-A590-AB62496D78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205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FF4E-8607-429A-B8F1-18E1EDAA8B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62077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FEEA-FC1E-4766-89E9-91FEA09A6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360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C0EB2-BCCA-4108-AFC2-208B00BA1B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2385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4CC4-79AA-407A-9401-0BEAC2870F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156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F4EAF-D6BD-4653-94F4-42C30540F0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7338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26A0-8142-420D-9634-D9F63D1567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9507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C3781-C10B-4DBA-9EA2-FCF0CF4839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062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AA857-0B9F-40CD-9023-78677C04A2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1138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CBA44-BF7A-41CE-91AA-142E1EAB7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18314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AA07-C205-475D-A14E-F4E19D830D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4834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59141-EE75-4731-92A2-1C9F995286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75729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223F1-7B4D-4704-8CB4-4D660A3B4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35563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1B642-020A-4D1F-A590-AB62496D78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9109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FF4E-8607-429A-B8F1-18E1EDAA8B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34314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FEEA-FC1E-4766-89E9-91FEA09A6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60306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C0EB2-BCCA-4108-AFC2-208B00BA1B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69270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4CC4-79AA-407A-9401-0BEAC2870F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830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F4EAF-D6BD-4653-94F4-42C30540F0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64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E067D-5434-4356-A8B7-DC63B3755B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8092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26A0-8142-420D-9634-D9F63D1567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77194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C3781-C10B-4DBA-9EA2-FCF0CF4839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77945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CBA44-BF7A-41CE-91AA-142E1EAB7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78573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AA07-C205-475D-A14E-F4E19D830D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57922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59141-EE75-4731-92A2-1C9F995286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23504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223F1-7B4D-4704-8CB4-4D660A3B4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809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1B642-020A-4D1F-A590-AB62496D78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35147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FF4E-8607-429A-B8F1-18E1EDAA8B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5180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FEEA-FC1E-4766-89E9-91FEA09A6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75637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C0EB2-BCCA-4108-AFC2-208B00BA1B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087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3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510FE3-1016-4706-A462-8729CDD8480C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85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6A73B0-6F3D-4D57-B59A-1282852047B4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3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C7D2E-CB59-4217-8139-2F76DDE357CC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7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12F2FF-4385-489A-90F5-193F8C1ABAF5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9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510FE3-1016-4706-A462-8729CDD8480C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1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68470F-720D-4B3C-B684-09E1E90B5892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7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5F9F1-4563-456A-8C6A-2972893982CD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FBF36-1765-458D-ABA6-D092A70C9030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65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FBF36-1765-458D-ABA6-D092A70C9030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7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FBF36-1765-458D-ABA6-D092A70C9030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5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FBF36-1765-458D-ABA6-D092A70C9030}" type="slidenum">
              <a:rPr lang="ru-RU" altLang="ru-RU">
                <a:latin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5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fominanb@inbox.r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Text Box 2"/>
          <p:cNvSpPr txBox="1">
            <a:spLocks noChangeArrowheads="1"/>
          </p:cNvSpPr>
          <p:nvPr/>
        </p:nvSpPr>
        <p:spPr bwMode="auto">
          <a:xfrm>
            <a:off x="287338" y="2000250"/>
            <a:ext cx="8569325" cy="4431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4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altLang="ru-RU" sz="4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внутренней системы оценки качества образования в соответствии с </a:t>
            </a:r>
            <a:r>
              <a:rPr lang="ru-RU" altLang="ru-RU" sz="4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       </a:t>
            </a:r>
            <a:endParaRPr lang="ru-RU" altLang="ru-RU" sz="4000" b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rgbClr val="C00000"/>
                </a:solidFill>
              </a:rPr>
              <a:t>Фомина Н.Б., </a:t>
            </a:r>
            <a:r>
              <a:rPr lang="ru-RU" altLang="ru-RU" b="1" dirty="0" err="1" smtClean="0">
                <a:solidFill>
                  <a:srgbClr val="C00000"/>
                </a:solidFill>
              </a:rPr>
              <a:t>к.п.н</a:t>
            </a:r>
            <a:r>
              <a:rPr lang="ru-RU" altLang="ru-RU" b="1" dirty="0" smtClean="0">
                <a:solidFill>
                  <a:srgbClr val="C00000"/>
                </a:solidFill>
              </a:rPr>
              <a:t>., доцент кафедры профессионального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rgbClr val="C00000"/>
                </a:solidFill>
              </a:rPr>
              <a:t>развития педагогических работников ИДО </a:t>
            </a:r>
            <a:r>
              <a:rPr lang="ru-RU" altLang="ru-RU" b="1" dirty="0" smtClean="0">
                <a:solidFill>
                  <a:srgbClr val="C00000"/>
                </a:solidFill>
              </a:rPr>
              <a:t>ГАОУ ВО МГПУ</a:t>
            </a:r>
            <a:endParaRPr lang="ru-RU" altLang="ru-RU" b="1" dirty="0" smtClean="0">
              <a:solidFill>
                <a:srgbClr val="C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ru-RU" altLang="ru-RU" sz="3600" b="1" dirty="0" smtClean="0">
              <a:solidFill>
                <a:srgbClr val="008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3600" b="1" dirty="0" smtClean="0">
                <a:solidFill>
                  <a:srgbClr val="008000"/>
                </a:solidFill>
              </a:rPr>
              <a:t>Москва - 2016г</a:t>
            </a:r>
            <a:r>
              <a:rPr lang="ru-RU" altLang="ru-RU" sz="3600" b="1" dirty="0" smtClean="0">
                <a:solidFill>
                  <a:srgbClr val="008000"/>
                </a:solidFill>
              </a:rPr>
              <a:t>.</a:t>
            </a:r>
            <a:endParaRPr lang="ru-RU" altLang="ru-RU" sz="28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3500438" y="1285875"/>
            <a:ext cx="564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rgbClr val="C00000"/>
                </a:solidFill>
                <a:latin typeface="Tahoma" panose="020B0604030504040204" pitchFamily="34" charset="0"/>
              </a:rPr>
              <a:t>Институт дополнительного образования</a:t>
            </a:r>
          </a:p>
        </p:txBody>
      </p:sp>
      <p:pic>
        <p:nvPicPr>
          <p:cNvPr id="1638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-14426" r="12949" b="14426"/>
          <a:stretch>
            <a:fillRect/>
          </a:stretch>
        </p:blipFill>
        <p:spPr bwMode="auto">
          <a:xfrm>
            <a:off x="29904" y="-243408"/>
            <a:ext cx="207470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320976"/>
      </p:ext>
    </p:extLst>
  </p:cSld>
  <p:clrMapOvr>
    <a:masterClrMapping/>
  </p:clrMapOvr>
  <p:transition advTm="10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4"/>
          <p:cNvSpPr>
            <a:spLocks noChangeArrowheads="1"/>
          </p:cNvSpPr>
          <p:nvPr/>
        </p:nvSpPr>
        <p:spPr bwMode="auto">
          <a:xfrm>
            <a:off x="500063" y="1285875"/>
            <a:ext cx="4357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Система оценки включает процедуры внутренней и внешней оценки.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i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Внутренняя оценка </a:t>
            </a: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включает: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стартовую диагностику,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текущую и </a:t>
            </a:r>
            <a:r>
              <a:rPr lang="ru-RU" altLang="ru-RU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тематическую</a:t>
            </a: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 оценку,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портфолио,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err="1" smtClean="0">
                <a:solidFill>
                  <a:srgbClr val="000099"/>
                </a:solidFill>
                <a:latin typeface="Tahoma" panose="020B0604030504040204" pitchFamily="34" charset="0"/>
              </a:rPr>
              <a:t>внутришкольный</a:t>
            </a: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мониторинг</a:t>
            </a: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 образовательных достижений,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srgbClr val="000099"/>
                </a:solidFill>
                <a:latin typeface="Tahoma" panose="020B0604030504040204" pitchFamily="34" charset="0"/>
              </a:rPr>
              <a:t>промежуточную и итоговую аттестацию обучающихся</a:t>
            </a:r>
            <a:r>
              <a:rPr lang="ru-RU" altLang="ru-RU" sz="1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7651" name="Прямоугольник 5"/>
          <p:cNvSpPr>
            <a:spLocks noChangeArrowheads="1"/>
          </p:cNvSpPr>
          <p:nvPr/>
        </p:nvSpPr>
        <p:spPr bwMode="auto">
          <a:xfrm>
            <a:off x="285750" y="0"/>
            <a:ext cx="8429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smtClean="0">
                <a:solidFill>
                  <a:srgbClr val="008000"/>
                </a:solidFill>
                <a:latin typeface="Tahoma" panose="020B0604030504040204" pitchFamily="34" charset="0"/>
              </a:rPr>
              <a:t>Особенности системы  оценки достижения планируемых результатов освоения ОП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42500" r="50195" b="12500"/>
          <a:stretch>
            <a:fillRect/>
          </a:stretch>
        </p:blipFill>
        <p:spPr bwMode="auto">
          <a:xfrm>
            <a:off x="4929188" y="1214438"/>
            <a:ext cx="40353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41251" r="28955" b="13321"/>
          <a:stretch/>
        </p:blipFill>
        <p:spPr bwMode="auto">
          <a:xfrm>
            <a:off x="4929188" y="3929063"/>
            <a:ext cx="4214812" cy="27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6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1285875"/>
            <a:ext cx="542925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889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dirty="0" smtClean="0">
                <a:solidFill>
                  <a:srgbClr val="008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altLang="ru-RU" b="1" i="1" dirty="0" smtClean="0">
                <a:solidFill>
                  <a:srgbClr val="008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внешним процедурам</a:t>
            </a:r>
            <a:r>
              <a:rPr lang="ru-RU" altLang="ru-RU" b="1" dirty="0" smtClean="0">
                <a:solidFill>
                  <a:srgbClr val="008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относятся:</a:t>
            </a:r>
            <a:endParaRPr lang="ru-RU" altLang="ru-RU" b="1" dirty="0" smtClean="0">
              <a:solidFill>
                <a:srgbClr val="008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государственная итоговая аттестация,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800" dirty="0" smtClean="0">
                <a:solidFill>
                  <a:srgbClr val="FF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независимая</a:t>
            </a:r>
            <a:r>
              <a:rPr lang="ru-RU" alt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оценка качества образования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мониторинговые исследования </a:t>
            </a:r>
            <a:r>
              <a:rPr lang="ru-RU" altLang="ru-RU" sz="2800" dirty="0" smtClean="0"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муниципального, </a:t>
            </a:r>
            <a:r>
              <a:rPr lang="ru-RU" altLang="ru-RU" sz="28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регионального и федерального уровней.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800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3062288" y="457200"/>
            <a:ext cx="3017837" cy="1111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2357438" y="438577"/>
            <a:ext cx="3541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800" b="1" i="1" baseline="30000" dirty="0" smtClean="0">
                <a:solidFill>
                  <a:srgbClr val="008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Внешняя оценка</a:t>
            </a:r>
            <a:endParaRPr lang="ru-RU" altLang="ru-RU" sz="4800" b="1" i="1" dirty="0" smtClean="0">
              <a:solidFill>
                <a:srgbClr val="008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357313"/>
            <a:ext cx="34290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17509" r="13594" b="5154"/>
          <a:stretch>
            <a:fillRect/>
          </a:stretch>
        </p:blipFill>
        <p:spPr bwMode="auto">
          <a:xfrm>
            <a:off x="5429250" y="3714750"/>
            <a:ext cx="371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4720" r="31268" b="68906"/>
          <a:stretch>
            <a:fillRect/>
          </a:stretch>
        </p:blipFill>
        <p:spPr bwMode="auto">
          <a:xfrm>
            <a:off x="214313" y="5786438"/>
            <a:ext cx="65722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9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107504" y="1643063"/>
            <a:ext cx="8640959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dirty="0" smtClean="0">
                <a:solidFill>
                  <a:srgbClr val="C00000"/>
                </a:solidFill>
                <a:latin typeface="Tahoma" panose="020B0604030504040204" pitchFamily="34" charset="0"/>
              </a:rPr>
              <a:t>    Внутренняя оценка </a:t>
            </a:r>
            <a:r>
              <a:rPr lang="ru-RU" altLang="ru-RU" sz="2800" dirty="0" smtClean="0">
                <a:solidFill>
                  <a:prstClr val="black"/>
                </a:solidFill>
                <a:latin typeface="Tahoma" panose="020B0604030504040204" pitchFamily="34" charset="0"/>
              </a:rPr>
              <a:t>строится на </a:t>
            </a:r>
            <a:r>
              <a:rPr lang="ru-RU" altLang="ru-RU" sz="2800" b="1" dirty="0" smtClean="0">
                <a:solidFill>
                  <a:srgbClr val="00B050"/>
                </a:solidFill>
                <a:latin typeface="Tahoma" panose="020B0604030504040204" pitchFamily="34" charset="0"/>
              </a:rPr>
              <a:t>той же </a:t>
            </a:r>
            <a:r>
              <a:rPr lang="ru-RU" altLang="ru-RU" sz="2800" dirty="0" smtClean="0">
                <a:solidFill>
                  <a:prstClr val="black"/>
                </a:solidFill>
                <a:latin typeface="Tahoma" panose="020B0604030504040204" pitchFamily="34" charset="0"/>
              </a:rPr>
              <a:t>содержательной и </a:t>
            </a:r>
            <a:r>
              <a:rPr lang="ru-RU" altLang="ru-RU" sz="2800" dirty="0" err="1" smtClean="0">
                <a:solidFill>
                  <a:prstClr val="black"/>
                </a:solidFill>
                <a:latin typeface="Tahoma" panose="020B0604030504040204" pitchFamily="34" charset="0"/>
              </a:rPr>
              <a:t>критериальной</a:t>
            </a:r>
            <a:r>
              <a:rPr lang="ru-RU" altLang="ru-RU" sz="2800" dirty="0" smtClean="0">
                <a:solidFill>
                  <a:prstClr val="black"/>
                </a:solidFill>
                <a:latin typeface="Tahoma" panose="020B0604030504040204" pitchFamily="34" charset="0"/>
              </a:rPr>
              <a:t> основе, что и </a:t>
            </a:r>
            <a:r>
              <a:rPr lang="ru-RU" altLang="ru-RU" sz="2800" dirty="0" smtClean="0">
                <a:solidFill>
                  <a:srgbClr val="C00000"/>
                </a:solidFill>
                <a:latin typeface="Tahoma" panose="020B0604030504040204" pitchFamily="34" charset="0"/>
              </a:rPr>
              <a:t>внешняя </a:t>
            </a:r>
            <a:r>
              <a:rPr lang="ru-RU" altLang="ru-RU" sz="2800" dirty="0" smtClean="0">
                <a:solidFill>
                  <a:prstClr val="black"/>
                </a:solidFill>
                <a:latin typeface="Tahoma" panose="020B0604030504040204" pitchFamily="34" charset="0"/>
              </a:rPr>
              <a:t>– на основе планируемых результатов освоения основной образовательной программы.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dirty="0" smtClean="0">
                <a:solidFill>
                  <a:prstClr val="black"/>
                </a:solidFill>
                <a:latin typeface="Tahoma" panose="020B0604030504040204" pitchFamily="34" charset="0"/>
              </a:rPr>
              <a:t>Согласованность внутренней и внешней оценки повышает </a:t>
            </a:r>
            <a:r>
              <a:rPr lang="ru-RU" altLang="ru-RU" sz="2800" dirty="0" smtClean="0">
                <a:solidFill>
                  <a:srgbClr val="00B050"/>
                </a:solidFill>
                <a:latin typeface="Tahoma" panose="020B0604030504040204" pitchFamily="34" charset="0"/>
              </a:rPr>
              <a:t>доверие</a:t>
            </a:r>
            <a:r>
              <a:rPr lang="ru-RU" altLang="ru-RU" sz="2800" dirty="0" smtClean="0">
                <a:solidFill>
                  <a:prstClr val="black"/>
                </a:solidFill>
                <a:latin typeface="Tahoma" panose="020B0604030504040204" pitchFamily="34" charset="0"/>
              </a:rPr>
              <a:t> к внутренней оценке, позволяет сделать её более </a:t>
            </a:r>
            <a:r>
              <a:rPr lang="ru-RU" altLang="ru-RU" sz="2800" dirty="0" smtClean="0">
                <a:solidFill>
                  <a:srgbClr val="00B050"/>
                </a:solidFill>
                <a:latin typeface="Tahoma" panose="020B0604030504040204" pitchFamily="34" charset="0"/>
              </a:rPr>
              <a:t>надежной</a:t>
            </a:r>
            <a:r>
              <a:rPr lang="ru-RU" altLang="ru-RU" sz="2800" dirty="0" smtClean="0">
                <a:solidFill>
                  <a:prstClr val="black"/>
                </a:solidFill>
                <a:latin typeface="Tahoma" panose="020B0604030504040204" pitchFamily="34" charset="0"/>
              </a:rPr>
              <a:t>, способствует </a:t>
            </a:r>
            <a:r>
              <a:rPr lang="ru-RU" altLang="ru-RU" sz="2800" dirty="0" smtClean="0">
                <a:solidFill>
                  <a:srgbClr val="00B050"/>
                </a:solidFill>
                <a:latin typeface="Tahoma" panose="020B0604030504040204" pitchFamily="34" charset="0"/>
              </a:rPr>
              <a:t>упрощению </a:t>
            </a:r>
            <a:r>
              <a:rPr lang="ru-RU" altLang="ru-RU" sz="2800" dirty="0" smtClean="0">
                <a:solidFill>
                  <a:prstClr val="black"/>
                </a:solidFill>
                <a:latin typeface="Tahoma" panose="020B0604030504040204" pitchFamily="34" charset="0"/>
              </a:rPr>
              <a:t>различных аттестационных процедур.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dirty="0" smtClean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400" b="1" dirty="0" smtClean="0">
                <a:solidFill>
                  <a:srgbClr val="993300"/>
                </a:solidFill>
                <a:latin typeface="Tahoma" panose="020B0604030504040204" pitchFamily="34" charset="0"/>
              </a:rPr>
              <a:t>(ООП </a:t>
            </a:r>
            <a:r>
              <a:rPr lang="ru-RU" altLang="ru-RU" sz="2400" b="1" dirty="0">
                <a:solidFill>
                  <a:srgbClr val="993300"/>
                </a:solidFill>
                <a:latin typeface="Tahoma" panose="020B0604030504040204" pitchFamily="34" charset="0"/>
              </a:rPr>
              <a:t>8.04.2015 г</a:t>
            </a:r>
            <a:r>
              <a:rPr lang="ru-RU" altLang="ru-RU" sz="2400" b="1" dirty="0" smtClean="0">
                <a:solidFill>
                  <a:srgbClr val="993300"/>
                </a:solidFill>
                <a:latin typeface="Tahoma" panose="020B0604030504040204" pitchFamily="34" charset="0"/>
              </a:rPr>
              <a:t>.)</a:t>
            </a:r>
            <a:endParaRPr lang="ru-RU" altLang="ru-RU" sz="2800" b="1" dirty="0" smtClean="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107504" y="642938"/>
            <a:ext cx="77506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i="1" dirty="0" smtClean="0">
                <a:solidFill>
                  <a:srgbClr val="008000"/>
                </a:solidFill>
                <a:latin typeface="Verdana" panose="020B0604030504040204" pitchFamily="34" charset="0"/>
              </a:rPr>
              <a:t>Обновление принципов  внутренней оценки</a:t>
            </a:r>
            <a:endParaRPr lang="ru-RU" altLang="ru-RU" i="1" dirty="0" smtClean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 smtClean="0">
                <a:solidFill>
                  <a:srgbClr val="00B050"/>
                </a:solidFill>
              </a:rPr>
              <a:t>Обновление Процедур </a:t>
            </a:r>
            <a:r>
              <a:rPr lang="ru-RU" altLang="ru-RU" sz="3600" b="1" dirty="0" smtClean="0">
                <a:solidFill>
                  <a:srgbClr val="00B050"/>
                </a:solidFill>
              </a:rPr>
              <a:t>оценки</a:t>
            </a:r>
            <a:endParaRPr lang="ru-RU" altLang="ru-RU" sz="3600" dirty="0" smtClean="0">
              <a:solidFill>
                <a:srgbClr val="00B05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10039"/>
              </p:ext>
            </p:extLst>
          </p:nvPr>
        </p:nvGraphicFramePr>
        <p:xfrm>
          <a:off x="179512" y="1600200"/>
          <a:ext cx="8784976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3635896" y="2132856"/>
            <a:ext cx="1296988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3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400" smtClean="0"/>
              <a:t>          </a:t>
            </a:r>
          </a:p>
        </p:txBody>
      </p:sp>
      <p:sp>
        <p:nvSpPr>
          <p:cNvPr id="40963" name="Объект 2"/>
          <p:cNvSpPr>
            <a:spLocks noGrp="1"/>
          </p:cNvSpPr>
          <p:nvPr>
            <p:ph idx="4294967295"/>
          </p:nvPr>
        </p:nvSpPr>
        <p:spPr>
          <a:xfrm>
            <a:off x="403225" y="0"/>
            <a:ext cx="8740775" cy="66436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dirty="0" smtClean="0">
                <a:solidFill>
                  <a:srgbClr val="00B050"/>
                </a:solidFill>
                <a:latin typeface="Arial" panose="020B0604020202020204" pitchFamily="34" charset="0"/>
              </a:rPr>
              <a:t>Обновление  </a:t>
            </a:r>
            <a:r>
              <a:rPr lang="ru-RU" altLang="ru-RU" dirty="0" smtClean="0">
                <a:solidFill>
                  <a:srgbClr val="00B050"/>
                </a:solidFill>
                <a:latin typeface="Arial" panose="020B0604020202020204" pitchFamily="34" charset="0"/>
              </a:rPr>
              <a:t>управленческой </a:t>
            </a:r>
            <a:r>
              <a:rPr lang="ru-RU" altLang="ru-RU" dirty="0" smtClean="0">
                <a:solidFill>
                  <a:srgbClr val="00B050"/>
                </a:solidFill>
                <a:latin typeface="Arial" panose="020B0604020202020204" pitchFamily="34" charset="0"/>
              </a:rPr>
              <a:t>деятельности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dirty="0" smtClean="0">
                <a:solidFill>
                  <a:srgbClr val="00B050"/>
                </a:solidFill>
                <a:latin typeface="Arial" panose="020B0604020202020204" pitchFamily="34" charset="0"/>
              </a:rPr>
              <a:t>  </a:t>
            </a:r>
            <a:endParaRPr lang="ru-RU" altLang="ru-RU" dirty="0" smtClean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dirty="0" smtClean="0">
                <a:latin typeface="Arial" panose="020B0604020202020204" pitchFamily="34" charset="0"/>
              </a:rPr>
              <a:t>1. Образовательная программа </a:t>
            </a:r>
            <a:r>
              <a:rPr lang="ru-RU" altLang="ru-RU" dirty="0" smtClean="0">
                <a:latin typeface="Arial" panose="020B0604020202020204" pitchFamily="34" charset="0"/>
              </a:rPr>
              <a:t>ООО</a:t>
            </a:r>
            <a:endParaRPr lang="ru-RU" altLang="ru-RU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dirty="0" smtClean="0">
                <a:latin typeface="Arial" panose="020B0604020202020204" pitchFamily="34" charset="0"/>
              </a:rPr>
              <a:t>2. Рабочая программа учителя</a:t>
            </a:r>
            <a:r>
              <a:rPr lang="ru-RU" altLang="ru-RU" dirty="0" smtClean="0">
                <a:latin typeface="Arial" panose="020B0604020202020204" pitchFamily="34" charset="0"/>
              </a:rPr>
              <a:t>.</a:t>
            </a:r>
            <a:endParaRPr lang="ru-RU" altLang="ru-RU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dirty="0" smtClean="0">
                <a:latin typeface="Arial" panose="020B0604020202020204" pitchFamily="34" charset="0"/>
              </a:rPr>
              <a:t>3.Организация </a:t>
            </a:r>
            <a:r>
              <a:rPr lang="ru-RU" altLang="ru-RU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мониторинга</a:t>
            </a:r>
            <a:r>
              <a:rPr lang="ru-RU" altLang="ru-RU" dirty="0" smtClean="0">
                <a:latin typeface="Arial" panose="020B0604020202020204" pitchFamily="34" charset="0"/>
              </a:rPr>
              <a:t>.</a:t>
            </a:r>
            <a:endParaRPr lang="ru-RU" altLang="ru-RU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dirty="0" smtClean="0">
                <a:latin typeface="Arial" panose="020B0604020202020204" pitchFamily="34" charset="0"/>
              </a:rPr>
              <a:t>4. Новая система оценки качества образования (</a:t>
            </a:r>
            <a:r>
              <a:rPr lang="ru-RU" altLang="ru-RU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ВСОКО</a:t>
            </a:r>
            <a:r>
              <a:rPr lang="ru-RU" altLang="ru-RU" dirty="0" smtClean="0"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ru-RU" altLang="ru-RU" dirty="0" smtClean="0">
                <a:latin typeface="Arial" panose="020B0604020202020204" pitchFamily="34" charset="0"/>
              </a:rPr>
              <a:t>5. </a:t>
            </a:r>
            <a:r>
              <a:rPr lang="ru-RU" altLang="ru-RU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Положения</a:t>
            </a:r>
            <a:r>
              <a:rPr lang="ru-RU" altLang="ru-RU" dirty="0" smtClean="0">
                <a:latin typeface="Arial" panose="020B0604020202020204" pitchFamily="34" charset="0"/>
              </a:rPr>
              <a:t> ( </a:t>
            </a:r>
            <a:r>
              <a:rPr lang="ru-RU" altLang="ru-RU" sz="2400" dirty="0" smtClean="0">
                <a:latin typeface="Arial" panose="020B0604020202020204" pitchFamily="34" charset="0"/>
              </a:rPr>
              <a:t>о внутренней системе оценки качества, о </a:t>
            </a:r>
            <a:r>
              <a:rPr lang="ru-RU" altLang="ru-RU" sz="2400" dirty="0" err="1" smtClean="0">
                <a:latin typeface="Arial" panose="020B0604020202020204" pitchFamily="34" charset="0"/>
              </a:rPr>
              <a:t>внутришкольном</a:t>
            </a:r>
            <a:r>
              <a:rPr lang="ru-RU" altLang="ru-RU" sz="2400" dirty="0" smtClean="0">
                <a:latin typeface="Arial" panose="020B0604020202020204" pitchFamily="34" charset="0"/>
              </a:rPr>
              <a:t> мониторинге, </a:t>
            </a:r>
            <a:r>
              <a:rPr lang="ru-RU" altLang="ru-RU" sz="2400" dirty="0" smtClean="0">
                <a:latin typeface="Arial" panose="020B0604020202020204" pitchFamily="34" charset="0"/>
              </a:rPr>
              <a:t>о промежуточной аттестации учащихся, о портфолио </a:t>
            </a:r>
            <a:r>
              <a:rPr lang="ru-RU" altLang="ru-RU" sz="2400" dirty="0" smtClean="0">
                <a:latin typeface="Arial" panose="020B0604020202020204" pitchFamily="34" charset="0"/>
              </a:rPr>
              <a:t>обучающегося </a:t>
            </a:r>
            <a:r>
              <a:rPr lang="ru-RU" altLang="ru-RU" sz="2400" dirty="0" smtClean="0">
                <a:latin typeface="Arial" panose="020B0604020202020204" pitchFamily="34" charset="0"/>
              </a:rPr>
              <a:t>и т.д.) </a:t>
            </a:r>
          </a:p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9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t="9642" r="21220" b="56705"/>
          <a:stretch/>
        </p:blipFill>
        <p:spPr bwMode="auto">
          <a:xfrm>
            <a:off x="775262" y="1967791"/>
            <a:ext cx="8137525" cy="25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6" t="30313" r="21774" b="46063"/>
          <a:stretch>
            <a:fillRect/>
          </a:stretch>
        </p:blipFill>
        <p:spPr bwMode="auto">
          <a:xfrm>
            <a:off x="-89362" y="0"/>
            <a:ext cx="698595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3" t="33961" r="33742" b="36513"/>
          <a:stretch/>
        </p:blipFill>
        <p:spPr bwMode="auto">
          <a:xfrm>
            <a:off x="4006660" y="4661782"/>
            <a:ext cx="482453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9" t="26211" r="33582" b="35388"/>
          <a:stretch/>
        </p:blipFill>
        <p:spPr bwMode="auto">
          <a:xfrm>
            <a:off x="137861" y="4049688"/>
            <a:ext cx="388843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14277" r="41695" b="75270"/>
          <a:stretch/>
        </p:blipFill>
        <p:spPr bwMode="auto">
          <a:xfrm>
            <a:off x="4026293" y="332656"/>
            <a:ext cx="4968999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59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1"/>
          <p:cNvSpPr>
            <a:spLocks noChangeArrowheads="1"/>
          </p:cNvSpPr>
          <p:nvPr/>
        </p:nvSpPr>
        <p:spPr bwMode="auto">
          <a:xfrm>
            <a:off x="571500" y="1643063"/>
            <a:ext cx="82867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В структуре предметных результатов отражена логика организации отдельных предметов: планируемые результаты соотносятся с </a:t>
            </a:r>
            <a:r>
              <a:rPr lang="ru-RU" altLang="ru-RU" sz="2400" b="1" dirty="0" smtClean="0">
                <a:solidFill>
                  <a:srgbClr val="993300"/>
                </a:solidFill>
                <a:latin typeface="Tahoma" panose="020B0604030504040204" pitchFamily="34" charset="0"/>
              </a:rPr>
              <a:t>ведущими содержательными линиями</a:t>
            </a: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 и </a:t>
            </a:r>
            <a:r>
              <a:rPr lang="ru-RU" altLang="ru-RU" sz="2400" b="1" dirty="0" smtClean="0">
                <a:solidFill>
                  <a:srgbClr val="C00000"/>
                </a:solidFill>
                <a:latin typeface="Tahoma" panose="020B0604030504040204" pitchFamily="34" charset="0"/>
              </a:rPr>
              <a:t>разделами изучаемых курсов</a:t>
            </a: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. Это позволяет учителю соотносить конечные итоговые результаты с внутренней логикой развертывания учебного процесса, реализуемого в рамках той или иной дидактической или методической схемы; целенаправленно проектировать на этой основе постепенное продвижение учащихся в освоении планируемых результатов, соотнося его как с этапами формирования</a:t>
            </a:r>
            <a:r>
              <a:rPr lang="ru-RU" altLang="ru-RU" sz="2400" b="1" dirty="0" smtClean="0">
                <a:solidFill>
                  <a:srgbClr val="993300"/>
                </a:solidFill>
                <a:latin typeface="Tahoma" panose="020B0604030504040204" pitchFamily="34" charset="0"/>
              </a:rPr>
              <a:t> учебных действий и</a:t>
            </a: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 </a:t>
            </a:r>
            <a:r>
              <a:rPr lang="ru-RU" altLang="ru-RU" sz="2400" b="1" dirty="0" smtClean="0">
                <a:solidFill>
                  <a:srgbClr val="993300"/>
                </a:solidFill>
                <a:latin typeface="Tahoma" panose="020B0604030504040204" pitchFamily="34" charset="0"/>
              </a:rPr>
              <a:t>опорного учебного материала</a:t>
            </a: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, так и с требованиями</a:t>
            </a:r>
            <a:r>
              <a:rPr lang="ru-RU" altLang="ru-RU" sz="2400" b="1" dirty="0" smtClean="0">
                <a:solidFill>
                  <a:srgbClr val="993300"/>
                </a:solidFill>
                <a:latin typeface="Tahoma" panose="020B0604030504040204" pitchFamily="34" charset="0"/>
              </a:rPr>
              <a:t> системы оценки  (ООП </a:t>
            </a:r>
            <a:r>
              <a:rPr lang="ru-RU" altLang="ru-RU" sz="2400" b="1" dirty="0" smtClean="0">
                <a:solidFill>
                  <a:srgbClr val="993300"/>
                </a:solidFill>
                <a:latin typeface="Tahoma" panose="020B0604030504040204" pitchFamily="34" charset="0"/>
              </a:rPr>
              <a:t>8.04.2015 </a:t>
            </a:r>
            <a:r>
              <a:rPr lang="ru-RU" altLang="ru-RU" sz="2400" b="1" dirty="0" smtClean="0">
                <a:solidFill>
                  <a:srgbClr val="993300"/>
                </a:solidFill>
                <a:latin typeface="Tahoma" panose="020B0604030504040204" pitchFamily="34" charset="0"/>
              </a:rPr>
              <a:t>г.)</a:t>
            </a:r>
          </a:p>
        </p:txBody>
      </p:sp>
      <p:sp>
        <p:nvSpPr>
          <p:cNvPr id="47107" name="Прямоугольник 2"/>
          <p:cNvSpPr>
            <a:spLocks noChangeArrowheads="1"/>
          </p:cNvSpPr>
          <p:nvPr/>
        </p:nvSpPr>
        <p:spPr bwMode="auto">
          <a:xfrm>
            <a:off x="467544" y="214313"/>
            <a:ext cx="79928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i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Обновление структуры  </a:t>
            </a:r>
            <a:r>
              <a:rPr lang="ru-RU" altLang="ru-RU" b="1" i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предметных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53038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2588" b="10001"/>
          <a:stretch>
            <a:fillRect/>
          </a:stretch>
        </p:blipFill>
        <p:spPr bwMode="auto">
          <a:xfrm>
            <a:off x="214313" y="1285875"/>
            <a:ext cx="871537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Прямоугольник 2"/>
          <p:cNvSpPr>
            <a:spLocks noChangeArrowheads="1"/>
          </p:cNvSpPr>
          <p:nvPr/>
        </p:nvSpPr>
        <p:spPr bwMode="auto">
          <a:xfrm>
            <a:off x="1357313" y="428625"/>
            <a:ext cx="657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 smtClean="0">
                <a:solidFill>
                  <a:srgbClr val="008000"/>
                </a:solidFill>
                <a:latin typeface="Tahoma" panose="020B0604030504040204" pitchFamily="34" charset="0"/>
              </a:rPr>
              <a:t>Официальный сайт ФИПИ</a:t>
            </a:r>
          </a:p>
        </p:txBody>
      </p:sp>
    </p:spTree>
    <p:extLst>
      <p:ext uri="{BB962C8B-B14F-4D97-AF65-F5344CB8AC3E}">
        <p14:creationId xmlns:p14="http://schemas.microsoft.com/office/powerpoint/2010/main" val="10582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9045"/>
          <a:stretch>
            <a:fillRect/>
          </a:stretch>
        </p:blipFill>
        <p:spPr bwMode="auto">
          <a:xfrm>
            <a:off x="-757238" y="-228600"/>
            <a:ext cx="10658476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0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b="1" i="1" dirty="0" err="1" smtClean="0">
                <a:solidFill>
                  <a:srgbClr val="C00000"/>
                </a:solidFill>
              </a:rPr>
              <a:t>КЭС</a:t>
            </a:r>
            <a:r>
              <a:rPr lang="ru-RU" altLang="ru-RU" b="1" i="1" dirty="0" err="1" smtClean="0">
                <a:solidFill>
                  <a:srgbClr val="008000"/>
                </a:solidFill>
              </a:rPr>
              <a:t>-</a:t>
            </a:r>
            <a:r>
              <a:rPr lang="ru-RU" altLang="ru-RU" sz="2800" b="1" i="1" dirty="0" err="1" smtClean="0">
                <a:solidFill>
                  <a:srgbClr val="C00000"/>
                </a:solidFill>
              </a:rPr>
              <a:t>к</a:t>
            </a:r>
            <a:r>
              <a:rPr lang="ru-RU" altLang="ru-RU" sz="2800" b="1" i="1" dirty="0" err="1" smtClean="0">
                <a:solidFill>
                  <a:srgbClr val="008000"/>
                </a:solidFill>
              </a:rPr>
              <a:t>онтролируемый</a:t>
            </a:r>
            <a:r>
              <a:rPr lang="ru-RU" altLang="ru-RU" sz="2800" b="1" i="1" dirty="0" smtClean="0">
                <a:solidFill>
                  <a:srgbClr val="008000"/>
                </a:solidFill>
              </a:rPr>
              <a:t> </a:t>
            </a:r>
            <a:r>
              <a:rPr lang="ru-RU" altLang="ru-RU" sz="2800" b="1" i="1" dirty="0" smtClean="0">
                <a:solidFill>
                  <a:srgbClr val="C00000"/>
                </a:solidFill>
              </a:rPr>
              <a:t>э</a:t>
            </a:r>
            <a:r>
              <a:rPr lang="ru-RU" altLang="ru-RU" sz="2800" b="1" i="1" dirty="0" smtClean="0">
                <a:solidFill>
                  <a:srgbClr val="008000"/>
                </a:solidFill>
              </a:rPr>
              <a:t>лемент </a:t>
            </a:r>
            <a:r>
              <a:rPr lang="ru-RU" altLang="ru-RU" sz="2800" b="1" i="1" dirty="0" smtClean="0">
                <a:solidFill>
                  <a:srgbClr val="C00000"/>
                </a:solidFill>
              </a:rPr>
              <a:t>с</a:t>
            </a:r>
            <a:r>
              <a:rPr lang="ru-RU" altLang="ru-RU" sz="2800" b="1" i="1" dirty="0" smtClean="0">
                <a:solidFill>
                  <a:srgbClr val="008000"/>
                </a:solidFill>
              </a:rPr>
              <a:t>одержания</a:t>
            </a:r>
            <a:r>
              <a:rPr lang="ru-RU" altLang="ru-RU" b="1" i="1" dirty="0" smtClean="0">
                <a:solidFill>
                  <a:srgbClr val="008000"/>
                </a:solidFill>
              </a:rPr>
              <a:t> </a:t>
            </a:r>
            <a:endParaRPr lang="ru-RU" dirty="0"/>
          </a:p>
        </p:txBody>
      </p:sp>
      <p:pic>
        <p:nvPicPr>
          <p:cNvPr id="5120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649" r="10693" b="-1939"/>
          <a:stretch>
            <a:fillRect/>
          </a:stretch>
        </p:blipFill>
        <p:spPr>
          <a:xfrm>
            <a:off x="304800" y="1628775"/>
            <a:ext cx="8686800" cy="5229225"/>
          </a:xfrm>
        </p:spPr>
      </p:pic>
    </p:spTree>
    <p:extLst>
      <p:ext uri="{BB962C8B-B14F-4D97-AF65-F5344CB8AC3E}">
        <p14:creationId xmlns:p14="http://schemas.microsoft.com/office/powerpoint/2010/main" val="1350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31953" r="8444" b="17537"/>
          <a:stretch>
            <a:fillRect/>
          </a:stretch>
        </p:blipFill>
        <p:spPr>
          <a:xfrm>
            <a:off x="214313" y="1428750"/>
            <a:ext cx="8429625" cy="4376514"/>
          </a:xfrm>
          <a:noFill/>
        </p:spPr>
      </p:pic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755576" y="500063"/>
            <a:ext cx="77042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dirty="0" smtClean="0">
                <a:solidFill>
                  <a:srgbClr val="00B050"/>
                </a:solidFill>
                <a:latin typeface="Tahoma" panose="020B0604030504040204" pitchFamily="34" charset="0"/>
              </a:rPr>
              <a:t>Обновление представлений о качестве образования </a:t>
            </a:r>
            <a:endParaRPr lang="ru-RU" altLang="ru-RU" b="1" dirty="0" smtClean="0">
              <a:solidFill>
                <a:srgbClr val="00B05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805264"/>
            <a:ext cx="8320410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222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2" t="35060" r="979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671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B050"/>
                </a:solidFill>
              </a:rPr>
              <a:t>КТ </a:t>
            </a:r>
            <a:r>
              <a:rPr lang="ru-RU" b="1" dirty="0" smtClean="0">
                <a:solidFill>
                  <a:srgbClr val="C00000"/>
                </a:solidFill>
              </a:rPr>
              <a:t>(КПУ) </a:t>
            </a:r>
            <a:r>
              <a:rPr lang="ru-RU" b="1" dirty="0" smtClean="0">
                <a:solidFill>
                  <a:srgbClr val="00B050"/>
                </a:solidFill>
              </a:rPr>
              <a:t>–</a:t>
            </a:r>
            <a:r>
              <a:rPr lang="ru-RU" b="1" dirty="0" smtClean="0">
                <a:solidFill>
                  <a:srgbClr val="C00000"/>
                </a:solidFill>
              </a:rPr>
              <a:t>к</a:t>
            </a:r>
            <a:r>
              <a:rPr lang="ru-RU" b="1" dirty="0" smtClean="0">
                <a:solidFill>
                  <a:srgbClr val="00B050"/>
                </a:solidFill>
              </a:rPr>
              <a:t>од </a:t>
            </a:r>
            <a:r>
              <a:rPr lang="ru-RU" b="1" dirty="0" smtClean="0">
                <a:solidFill>
                  <a:srgbClr val="C00000"/>
                </a:solidFill>
              </a:rPr>
              <a:t>п</a:t>
            </a:r>
            <a:r>
              <a:rPr lang="ru-RU" b="1" dirty="0" smtClean="0">
                <a:solidFill>
                  <a:srgbClr val="00B050"/>
                </a:solidFill>
              </a:rPr>
              <a:t>роверяемых </a:t>
            </a:r>
            <a:r>
              <a:rPr lang="ru-RU" b="1" dirty="0" smtClean="0">
                <a:solidFill>
                  <a:srgbClr val="C00000"/>
                </a:solidFill>
              </a:rPr>
              <a:t>у</a:t>
            </a:r>
            <a:r>
              <a:rPr lang="ru-RU" b="1" dirty="0" smtClean="0">
                <a:solidFill>
                  <a:srgbClr val="00B050"/>
                </a:solidFill>
              </a:rPr>
              <a:t>мений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325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r="8011"/>
          <a:stretch>
            <a:fillRect/>
          </a:stretch>
        </p:blipFill>
        <p:spPr>
          <a:xfrm>
            <a:off x="304800" y="1554163"/>
            <a:ext cx="8686800" cy="5114925"/>
          </a:xfrm>
        </p:spPr>
      </p:pic>
    </p:spTree>
    <p:extLst>
      <p:ext uri="{BB962C8B-B14F-4D97-AF65-F5344CB8AC3E}">
        <p14:creationId xmlns:p14="http://schemas.microsoft.com/office/powerpoint/2010/main" val="33813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42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427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44093" r="90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5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32763" r="25809" b="11629"/>
          <a:stretch/>
        </p:blipFill>
        <p:spPr bwMode="auto">
          <a:xfrm>
            <a:off x="-15679" y="1772816"/>
            <a:ext cx="91440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Прямоугольник 3"/>
          <p:cNvSpPr>
            <a:spLocks noChangeArrowheads="1"/>
          </p:cNvSpPr>
          <p:nvPr/>
        </p:nvSpPr>
        <p:spPr bwMode="auto">
          <a:xfrm>
            <a:off x="179388" y="260648"/>
            <a:ext cx="87851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latin typeface="Tahoma" panose="020B0604030504040204" pitchFamily="34" charset="0"/>
              </a:rPr>
              <a:t>Проблема №1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: КАК 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РАЗРАБОТАТЬ 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календарно-тематическое планирование  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в соответствии с новыми требованиями? </a:t>
            </a:r>
          </a:p>
        </p:txBody>
      </p:sp>
    </p:spTree>
    <p:extLst>
      <p:ext uri="{BB962C8B-B14F-4D97-AF65-F5344CB8AC3E}">
        <p14:creationId xmlns:p14="http://schemas.microsoft.com/office/powerpoint/2010/main" val="238346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1042988" y="476250"/>
            <a:ext cx="77771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Формирование календарно-тематического планирования</a:t>
            </a:r>
            <a:endParaRPr lang="ru-RU" altLang="ru-RU" sz="28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027" t="40156" r="10706" b="10625"/>
          <a:stretch/>
        </p:blipFill>
        <p:spPr>
          <a:xfrm>
            <a:off x="79775" y="1430357"/>
            <a:ext cx="903649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8000"/>
                </a:solidFill>
              </a:rPr>
              <a:t>Формирование контрольной работы в </a:t>
            </a:r>
            <a:r>
              <a:rPr lang="ru-RU" sz="2800" b="1" dirty="0" err="1" smtClean="0">
                <a:solidFill>
                  <a:srgbClr val="008000"/>
                </a:solidFill>
              </a:rPr>
              <a:t>ктп</a:t>
            </a:r>
            <a:r>
              <a:rPr lang="ru-RU" sz="2800" b="1" dirty="0" smtClean="0">
                <a:solidFill>
                  <a:srgbClr val="008000"/>
                </a:solidFill>
              </a:rPr>
              <a:t>.</a:t>
            </a:r>
            <a:endParaRPr lang="ru-RU" sz="2800" b="1" dirty="0">
              <a:solidFill>
                <a:srgbClr val="008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836" t="58079" r="10706" b="17515"/>
          <a:stretch/>
        </p:blipFill>
        <p:spPr>
          <a:xfrm>
            <a:off x="13284" y="981052"/>
            <a:ext cx="9036497" cy="1785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773647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srgbClr val="008000"/>
                </a:solidFill>
                <a:latin typeface="Tahoma" panose="020B0604030504040204" pitchFamily="34" charset="0"/>
              </a:rPr>
              <a:t>Формирование  плана контрольной работы (внутренняя оценка)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19810" r="8506" b="28353"/>
          <a:stretch/>
        </p:blipFill>
        <p:spPr bwMode="auto">
          <a:xfrm>
            <a:off x="13284" y="3734957"/>
            <a:ext cx="8519156" cy="312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1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20508" r="15771" b="14063"/>
          <a:stretch>
            <a:fillRect/>
          </a:stretch>
        </p:blipFill>
        <p:spPr bwMode="auto">
          <a:xfrm>
            <a:off x="0" y="1063645"/>
            <a:ext cx="9144000" cy="579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0" y="109538"/>
            <a:ext cx="8172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Проблема 2</a:t>
            </a:r>
            <a:r>
              <a:rPr lang="ru-RU" altLang="ru-RU" sz="28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. Как провести анализ диагностической работы в ОО? </a:t>
            </a:r>
            <a:endParaRPr lang="ru-RU" altLang="ru-RU" sz="2400" b="1" i="1" dirty="0" smtClean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2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4720" r="6250" b="8421"/>
          <a:stretch>
            <a:fillRect/>
          </a:stretch>
        </p:blipFill>
        <p:spPr bwMode="auto">
          <a:xfrm>
            <a:off x="-784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0"/>
            <a:ext cx="7960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Принципы  внешней диагностики. Поэлементный анализ.</a:t>
            </a:r>
            <a:endParaRPr lang="ru-RU" sz="2400" dirty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4720" r="6250" b="4642"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25" y="9525"/>
            <a:ext cx="8739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Анализ </a:t>
            </a:r>
            <a:r>
              <a:rPr lang="ru-RU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результатов  деятельности каждого </a:t>
            </a: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обучающегося</a:t>
            </a:r>
            <a:endParaRPr lang="ru-RU" sz="2400" dirty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4722" r="6250" b="5901"/>
          <a:stretch>
            <a:fillRect/>
          </a:stretch>
        </p:blipFill>
        <p:spPr bwMode="auto">
          <a:xfrm>
            <a:off x="0" y="461963"/>
            <a:ext cx="9144000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063" y="0"/>
            <a:ext cx="84296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Выявление уровня освоения каждого элемента</a:t>
            </a:r>
            <a:endParaRPr lang="ru-RU" sz="2400" b="1" dirty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6988"/>
            <a:ext cx="91582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64638"/>
            <a:ext cx="8496176" cy="11049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1"/>
                </a:solidFill>
              </a:rPr>
              <a:t>Перечень оценочных процедур</a:t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(ОСОКОО)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12275141"/>
              </p:ext>
            </p:extLst>
          </p:nvPr>
        </p:nvGraphicFramePr>
        <p:xfrm>
          <a:off x="899592" y="1422400"/>
          <a:ext cx="6624736" cy="5221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07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Прямоугольник 2"/>
          <p:cNvSpPr>
            <a:spLocks noChangeArrowheads="1"/>
          </p:cNvSpPr>
          <p:nvPr/>
        </p:nvSpPr>
        <p:spPr bwMode="auto">
          <a:xfrm>
            <a:off x="323850" y="285750"/>
            <a:ext cx="84963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Организация мониторинга в ОО с применением программ оценки качества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b="1" dirty="0" smtClean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222" t="46292" r="20668" b="13579"/>
          <a:stretch/>
        </p:blipFill>
        <p:spPr>
          <a:xfrm>
            <a:off x="-61805" y="1196752"/>
            <a:ext cx="8856984" cy="44644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6743" y="5292655"/>
            <a:ext cx="8640638" cy="144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Сформировать план диагностической работы</a:t>
            </a:r>
          </a:p>
          <a:p>
            <a:pPr marL="457200" lvl="0" indent="-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Провести </a:t>
            </a:r>
            <a:r>
              <a:rPr lang="ru-RU" altLang="ru-RU" sz="2400" b="1" dirty="0">
                <a:solidFill>
                  <a:srgbClr val="008000"/>
                </a:solidFill>
                <a:latin typeface="Tahoma" panose="020B0604030504040204" pitchFamily="34" charset="0"/>
              </a:rPr>
              <a:t>работу.</a:t>
            </a:r>
            <a:endParaRPr lang="ru-RU" altLang="ru-RU" b="1" dirty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5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4607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  <a:latin typeface="Tahoma" panose="020B0604030504040204" pitchFamily="34" charset="0"/>
              </a:rPr>
              <a:t>3. Внести данные в информационно- аналитическую систему</a:t>
            </a:r>
            <a:endParaRPr lang="ru-RU" altLang="ru-RU" sz="2800" b="1" dirty="0">
              <a:solidFill>
                <a:srgbClr val="00B050"/>
              </a:solidFill>
              <a:latin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7956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/>
            <a:r>
              <a:rPr lang="ru-RU" altLang="ru-RU" sz="3200" b="1" dirty="0" smtClean="0">
                <a:solidFill>
                  <a:srgbClr val="0070C0"/>
                </a:solidFill>
              </a:rPr>
              <a:t> 1.Программа </a:t>
            </a:r>
            <a:r>
              <a:rPr lang="ru-RU" altLang="ru-RU" sz="3200" b="1" dirty="0">
                <a:solidFill>
                  <a:srgbClr val="0070C0"/>
                </a:solidFill>
              </a:rPr>
              <a:t>анализа контрольных </a:t>
            </a:r>
            <a:r>
              <a:rPr lang="ru-RU" altLang="ru-RU" sz="3200" b="1" dirty="0" smtClean="0">
                <a:solidFill>
                  <a:srgbClr val="0070C0"/>
                </a:solidFill>
              </a:rPr>
              <a:t>работ  </a:t>
            </a:r>
            <a:r>
              <a:rPr lang="ru-RU" altLang="ru-RU" sz="3200" b="1" dirty="0">
                <a:solidFill>
                  <a:srgbClr val="0070C0"/>
                </a:solidFill>
              </a:rPr>
              <a:t>в формате </a:t>
            </a:r>
            <a:r>
              <a:rPr lang="en-US" altLang="ru-RU" sz="3200" b="1" dirty="0" smtClean="0">
                <a:solidFill>
                  <a:srgbClr val="0070C0"/>
                </a:solidFill>
              </a:rPr>
              <a:t>EXCEL</a:t>
            </a:r>
            <a:endParaRPr lang="ru-RU" altLang="ru-RU" sz="3200" b="1" dirty="0" smtClean="0">
              <a:solidFill>
                <a:srgbClr val="0070C0"/>
              </a:solidFill>
            </a:endParaRPr>
          </a:p>
          <a:p>
            <a:pPr marL="609600" indent="-609600" algn="ctr"/>
            <a:r>
              <a:rPr lang="ru-RU" altLang="ru-RU" sz="3200" b="1" dirty="0" smtClean="0">
                <a:solidFill>
                  <a:srgbClr val="0070C0"/>
                </a:solidFill>
              </a:rPr>
              <a:t>      2</a:t>
            </a:r>
            <a:r>
              <a:rPr lang="ru-RU" altLang="ru-RU" sz="3200" b="1" dirty="0">
                <a:solidFill>
                  <a:srgbClr val="0070C0"/>
                </a:solidFill>
              </a:rPr>
              <a:t>. Встроенная в электронный журнал </a:t>
            </a:r>
            <a:r>
              <a:rPr lang="ru-RU" altLang="ru-RU" sz="3200" b="1" dirty="0" smtClean="0">
                <a:solidFill>
                  <a:srgbClr val="0070C0"/>
                </a:solidFill>
              </a:rPr>
              <a:t>программа</a:t>
            </a:r>
            <a:endParaRPr lang="ru-RU" alt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546032"/>
            <a:ext cx="48965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/>
              <a:t>«Привычными </a:t>
            </a:r>
            <a:r>
              <a:rPr lang="ru-RU" sz="2000" b="1" dirty="0"/>
              <a:t>должны становиться электронные формы и способы сбора данных, центры автоматизированной обработки </a:t>
            </a:r>
            <a:r>
              <a:rPr lang="ru-RU" sz="2000" b="1" dirty="0" smtClean="0"/>
              <a:t>информации»</a:t>
            </a:r>
          </a:p>
          <a:p>
            <a:r>
              <a:rPr lang="ru-RU" sz="2000" b="1" dirty="0" smtClean="0"/>
              <a:t>Концепция ОСОКОО. с.6</a:t>
            </a:r>
            <a:endParaRPr lang="ru-RU" sz="2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3634" t="11195" r="18182" b="73714"/>
          <a:stretch/>
        </p:blipFill>
        <p:spPr>
          <a:xfrm>
            <a:off x="5311904" y="4570902"/>
            <a:ext cx="3600401" cy="788109"/>
          </a:xfrm>
          <a:prstGeom prst="rect">
            <a:avLst/>
          </a:prstGeom>
        </p:spPr>
      </p:pic>
      <p:pic>
        <p:nvPicPr>
          <p:cNvPr id="95234" name="Picture 2" descr="http://cogaframe.ru/image/cache/data-regimages-yamalo-nen-ao-600x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90079"/>
            <a:ext cx="1119771" cy="9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static.ngs.ru/news/preview/e09fb830879dea28e46b8aed7697e449036fd940_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45" y="3380199"/>
            <a:ext cx="1080120" cy="9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gorodusinsk.ru/files/imagecache/Thickbox/images/news/20111230_minobraz-n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778" y="3390079"/>
            <a:ext cx="1016967" cy="9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http://www.xn--23-mlclgj2f.xn--p1ai/images/banners/moinch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r="72248"/>
          <a:stretch/>
        </p:blipFill>
        <p:spPr bwMode="auto">
          <a:xfrm>
            <a:off x="7812361" y="5939827"/>
            <a:ext cx="936104" cy="65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2" name="Picture 10" descr="http://cdn.endata.cx/data/games/9773/photoExtreme/074b9956-08bc-4c4c-b1b3-a263a6d06cb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1" b="8890"/>
          <a:stretch/>
        </p:blipFill>
        <p:spPr bwMode="auto">
          <a:xfrm>
            <a:off x="484675" y="5281309"/>
            <a:ext cx="1224136" cy="101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4" name="Picture 12" descr="http://nashaucheba.ru/docs/43/42304/conv_1/file1_html_466464d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27518"/>
            <a:ext cx="1152128" cy="8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6" name="Picture 14" descr="http://vignette3.wikia.nocookie.net/sarru/images/e/e9/Kengisept.gif/revision/latest?cb=20140222155851&amp;path-prefix=r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320" y="5281309"/>
            <a:ext cx="1111454" cy="9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8" name="Picture 16" descr="http://fotki.ykt.ru/albums/userpics/38537/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18" y="5744639"/>
            <a:ext cx="840581" cy="96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7620425" cy="49550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9302" b="44060"/>
          <a:stretch/>
        </p:blipFill>
        <p:spPr>
          <a:xfrm>
            <a:off x="1835696" y="4850825"/>
            <a:ext cx="7460021" cy="2007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293096"/>
            <a:ext cx="7668344" cy="7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0425" cy="51437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4724" t="6299" r="4724" b="26511"/>
          <a:stretch/>
        </p:blipFill>
        <p:spPr>
          <a:xfrm>
            <a:off x="3047149" y="4628178"/>
            <a:ext cx="609685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800" b="1" cap="none" dirty="0" smtClean="0">
                <a:solidFill>
                  <a:srgbClr val="00B050"/>
                </a:solidFill>
                <a:effectLst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Протокол контрольной работы в </a:t>
            </a:r>
            <a:r>
              <a:rPr lang="ru-RU" altLang="ru-RU" sz="2800" b="1" cap="none" dirty="0" smtClean="0">
                <a:solidFill>
                  <a:srgbClr val="00B050"/>
                </a:solidFill>
                <a:effectLst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АИС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10035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33912" r="42236" b="27213"/>
          <a:stretch/>
        </p:blipFill>
        <p:spPr>
          <a:xfrm>
            <a:off x="107504" y="1303209"/>
            <a:ext cx="5184576" cy="30243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7212" t="37782"/>
          <a:stretch/>
        </p:blipFill>
        <p:spPr>
          <a:xfrm>
            <a:off x="5273280" y="2060848"/>
            <a:ext cx="3845069" cy="4797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483" t="86656" r="41988"/>
          <a:stretch/>
        </p:blipFill>
        <p:spPr>
          <a:xfrm>
            <a:off x="34952" y="4316472"/>
            <a:ext cx="5238328" cy="141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ChangeArrowheads="1"/>
          </p:cNvSpPr>
          <p:nvPr/>
        </p:nvSpPr>
        <p:spPr bwMode="auto">
          <a:xfrm>
            <a:off x="468313" y="492374"/>
            <a:ext cx="80645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lang="ru-RU" altLang="ru-RU" sz="28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Диагностика </a:t>
            </a:r>
            <a:r>
              <a:rPr lang="ru-RU" altLang="ru-RU" sz="28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ожидаемых</a:t>
            </a:r>
            <a:r>
              <a:rPr lang="ru-RU" altLang="ru-RU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результатов обучения.</a:t>
            </a:r>
            <a:endParaRPr lang="ru-RU" altLang="ru-RU" sz="2800" b="1" dirty="0" smtClean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Проверка </a:t>
            </a:r>
            <a:r>
              <a:rPr lang="ru-RU" altLang="ru-RU" sz="2800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объективности</a:t>
            </a: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оценивания.</a:t>
            </a:r>
            <a:endParaRPr lang="ru-RU" altLang="ru-RU" sz="2800" b="1" dirty="0" smtClean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Выявление </a:t>
            </a:r>
            <a:r>
              <a:rPr lang="ru-RU" altLang="ru-RU" sz="2800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неосвоенных</a:t>
            </a: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элементов содержания.</a:t>
            </a:r>
            <a:endParaRPr lang="ru-RU" altLang="ru-RU" sz="2800" b="1" dirty="0" smtClean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Определение </a:t>
            </a:r>
            <a:r>
              <a:rPr lang="ru-RU" altLang="ru-RU" sz="2800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уровня </a:t>
            </a: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освоения образовательной программы каждым учащимся </a:t>
            </a: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(базовый, выше базового, ниже базового)</a:t>
            </a:r>
            <a:endParaRPr lang="ru-RU" altLang="ru-RU" sz="2800" b="1" dirty="0" smtClean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ru-RU" altLang="ru-RU" sz="2800" b="1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Выявление </a:t>
            </a:r>
            <a:r>
              <a:rPr lang="ru-RU" altLang="ru-RU" sz="2800" b="1" dirty="0" smtClean="0">
                <a:solidFill>
                  <a:srgbClr val="008000"/>
                </a:solidFill>
                <a:latin typeface="Times New Roman"/>
                <a:cs typeface="Times New Roman" panose="02020603050405020304" pitchFamily="18" charset="0"/>
              </a:rPr>
              <a:t>индивидуальных 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результатов освоения 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ОП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Выявление </a:t>
            </a:r>
            <a:r>
              <a:rPr lang="ru-RU" altLang="ru-RU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учащихся, </a:t>
            </a:r>
            <a:r>
              <a:rPr lang="ru-RU" altLang="ru-RU" sz="2800" b="1" dirty="0">
                <a:solidFill>
                  <a:srgbClr val="008000"/>
                </a:solidFill>
                <a:cs typeface="Times New Roman" panose="02020603050405020304" pitchFamily="18" charset="0"/>
              </a:rPr>
              <a:t>не освоивших </a:t>
            </a:r>
            <a:r>
              <a:rPr lang="ru-RU" alt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требования </a:t>
            </a:r>
            <a:r>
              <a:rPr lang="ru-RU" altLang="ru-RU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стандарта.</a:t>
            </a:r>
            <a:endParaRPr lang="ru-RU" altLang="ru-RU" sz="2800" b="1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lang="ru-RU" altLang="ru-RU" sz="2800" b="1" dirty="0" smtClean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71683" name="Прямоугольник 2"/>
          <p:cNvSpPr>
            <a:spLocks noChangeArrowheads="1"/>
          </p:cNvSpPr>
          <p:nvPr/>
        </p:nvSpPr>
        <p:spPr bwMode="auto">
          <a:xfrm>
            <a:off x="1187450" y="0"/>
            <a:ext cx="6264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Возможности </a:t>
            </a:r>
            <a:r>
              <a:rPr lang="ru-RU" altLang="ru-RU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программы:</a:t>
            </a:r>
            <a:endParaRPr lang="ru-RU" altLang="ru-RU" b="1" dirty="0" smtClean="0">
              <a:solidFill>
                <a:srgbClr val="00B05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 rot="10800000" flipV="1">
            <a:off x="731838" y="3484315"/>
            <a:ext cx="302101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Руководитель Федеральной службы по надзору в сфере образования и науки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Сергей Кравцов  </a:t>
            </a:r>
            <a:endParaRPr lang="ru-RU" altLang="ru-RU" sz="2400" b="1" dirty="0" smtClean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4763"/>
            <a:ext cx="8963025" cy="685323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0" y="357982"/>
            <a:ext cx="3959225" cy="2890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4035425" y="1898650"/>
            <a:ext cx="487203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 Неуспеваемость ученика должна определяться не по итогам государственной итоговой аттестации, а на более ранней стадии и немедленно устраняться…» </a:t>
            </a:r>
            <a:endParaRPr lang="ru-RU" altLang="ru-RU" sz="28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49713" y="2650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dirty="0">
                <a:solidFill>
                  <a:prstClr val="black"/>
                </a:solidFill>
                <a:latin typeface="Tahoma" panose="020B0604030504040204" pitchFamily="34" charset="0"/>
              </a:rPr>
              <a:t>12.10.2015.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dirty="0">
                <a:solidFill>
                  <a:prstClr val="black"/>
                </a:solidFill>
                <a:latin typeface="Tahoma" panose="020B0604030504040204" pitchFamily="34" charset="0"/>
              </a:rPr>
              <a:t>на заседании XIII Съезда учителей и педагогической общественности Республики Саха (Якутия). </a:t>
            </a:r>
          </a:p>
        </p:txBody>
      </p:sp>
    </p:spTree>
    <p:extLst>
      <p:ext uri="{BB962C8B-B14F-4D97-AF65-F5344CB8AC3E}">
        <p14:creationId xmlns:p14="http://schemas.microsoft.com/office/powerpoint/2010/main" val="15605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21655" r="-2576" b="7674"/>
          <a:stretch>
            <a:fillRect/>
          </a:stretch>
        </p:blipFill>
        <p:spPr bwMode="auto">
          <a:xfrm>
            <a:off x="0" y="1184275"/>
            <a:ext cx="9396413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Прямоугольник 3"/>
          <p:cNvSpPr>
            <a:spLocks noChangeArrowheads="1"/>
          </p:cNvSpPr>
          <p:nvPr/>
        </p:nvSpPr>
        <p:spPr bwMode="auto">
          <a:xfrm>
            <a:off x="2123728" y="115888"/>
            <a:ext cx="67687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Диагностическая работа в формате   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ОГЭ (математика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)  в соответствии с рекомендациями ФИПИ</a:t>
            </a:r>
            <a:endParaRPr lang="ru-RU" altLang="ru-RU" sz="2400" b="1" dirty="0" smtClean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-14426" r="12949" b="14426"/>
          <a:stretch>
            <a:fillRect/>
          </a:stretch>
        </p:blipFill>
        <p:spPr bwMode="auto">
          <a:xfrm>
            <a:off x="81618" y="-122233"/>
            <a:ext cx="207470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7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Прямоугольник 1"/>
          <p:cNvSpPr>
            <a:spLocks noChangeArrowheads="1"/>
          </p:cNvSpPr>
          <p:nvPr/>
        </p:nvSpPr>
        <p:spPr bwMode="auto">
          <a:xfrm>
            <a:off x="4425950" y="3244850"/>
            <a:ext cx="292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smtClean="0">
                <a:solidFill>
                  <a:prstClr val="black"/>
                </a:solidFill>
                <a:latin typeface="Arial Cyr" panose="020B0604020202020204" pitchFamily="34" charset="0"/>
              </a:rPr>
              <a:t> </a:t>
            </a:r>
            <a:r>
              <a:rPr lang="ru-RU" altLang="ru-RU" sz="1800" smtClean="0">
                <a:solidFill>
                  <a:prstClr val="black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870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0313" r="20116" b="6688"/>
          <a:stretch>
            <a:fillRect/>
          </a:stretch>
        </p:blipFill>
        <p:spPr bwMode="auto">
          <a:xfrm>
            <a:off x="0" y="1412875"/>
            <a:ext cx="8964613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Прямоугольник 1"/>
          <p:cNvSpPr>
            <a:spLocks noChangeArrowheads="1"/>
          </p:cNvSpPr>
          <p:nvPr/>
        </p:nvSpPr>
        <p:spPr bwMode="auto">
          <a:xfrm>
            <a:off x="3131840" y="333375"/>
            <a:ext cx="56168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8000"/>
                </a:solidFill>
              </a:rPr>
              <a:t>Программа анализа </a:t>
            </a:r>
            <a:r>
              <a:rPr lang="ru-RU" altLang="ru-RU" sz="2400" b="1" dirty="0" smtClean="0">
                <a:solidFill>
                  <a:srgbClr val="008000"/>
                </a:solidFill>
              </a:rPr>
              <a:t>диктанта с грамматическим заданием</a:t>
            </a:r>
            <a:r>
              <a:rPr lang="ru-RU" altLang="ru-RU" sz="2400" b="1" dirty="0" smtClean="0">
                <a:solidFill>
                  <a:srgbClr val="008000"/>
                </a:solidFill>
              </a:rPr>
              <a:t>. Нормы оценивания  ФИПИ  </a:t>
            </a:r>
            <a:endParaRPr lang="ru-RU" altLang="ru-RU" sz="2400" b="1" dirty="0" smtClean="0">
              <a:solidFill>
                <a:srgbClr val="008000"/>
              </a:solidFill>
            </a:endParaRP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-14426" r="12949" b="14426"/>
          <a:stretch>
            <a:fillRect/>
          </a:stretch>
        </p:blipFill>
        <p:spPr bwMode="auto">
          <a:xfrm>
            <a:off x="251520" y="2748"/>
            <a:ext cx="207470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8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29329" r="24174" b="8656"/>
          <a:stretch>
            <a:fillRect/>
          </a:stretch>
        </p:blipFill>
        <p:spPr bwMode="auto">
          <a:xfrm>
            <a:off x="107950" y="1341438"/>
            <a:ext cx="882015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Прямоугольник 1"/>
          <p:cNvSpPr>
            <a:spLocks noChangeArrowheads="1"/>
          </p:cNvSpPr>
          <p:nvPr/>
        </p:nvSpPr>
        <p:spPr bwMode="auto">
          <a:xfrm>
            <a:off x="0" y="404813"/>
            <a:ext cx="8532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8000"/>
                </a:solidFill>
              </a:rPr>
              <a:t>                                    Анализ  грамматического задания</a:t>
            </a:r>
            <a:endParaRPr lang="ru-RU" altLang="ru-RU" sz="2400" b="1" dirty="0" smtClean="0">
              <a:solidFill>
                <a:srgbClr val="008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-14426" r="12949" b="14426"/>
          <a:stretch>
            <a:fillRect/>
          </a:stretch>
        </p:blipFill>
        <p:spPr bwMode="auto">
          <a:xfrm>
            <a:off x="140905" y="0"/>
            <a:ext cx="207470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4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35696" y="-65635"/>
            <a:ext cx="7099548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808080">
                <a:alpha val="39998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marL="895350" algn="ctr">
              <a:defRPr/>
            </a:pPr>
            <a:r>
              <a:rPr lang="ru-RU" altLang="ru-RU" sz="2400" b="1" dirty="0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Обновление структуры </a:t>
            </a:r>
            <a:r>
              <a:rPr lang="ru-RU" altLang="ru-RU" sz="24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единой системы оценки качества </a:t>
            </a:r>
            <a:r>
              <a:rPr lang="ru-RU" altLang="ru-RU" sz="2400" b="1" dirty="0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образования. </a:t>
            </a:r>
            <a:endParaRPr lang="ru-RU" altLang="ru-RU" sz="2400" b="1" dirty="0" smtClean="0">
              <a:solidFill>
                <a:srgbClr val="00B050"/>
              </a:solidFill>
              <a:latin typeface="Cambria" pitchFamily="18" charset="0"/>
              <a:cs typeface="Arial" charset="0"/>
            </a:endParaRPr>
          </a:p>
          <a:p>
            <a:pPr marL="895350" algn="ctr">
              <a:defRPr/>
            </a:pPr>
            <a:r>
              <a:rPr lang="ru-RU" altLang="ru-RU" sz="2400" b="1" dirty="0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Процедуры </a:t>
            </a:r>
            <a:r>
              <a:rPr lang="ru-RU" altLang="ru-RU" sz="2400" b="1" dirty="0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оценки в 2015-2016 гг.</a:t>
            </a:r>
            <a:endParaRPr lang="ru-RU" altLang="ru-RU" sz="2400" b="1" dirty="0">
              <a:solidFill>
                <a:srgbClr val="00B05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9106" y="3083006"/>
            <a:ext cx="1800225" cy="1355723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Общее образование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19463" y="4695824"/>
            <a:ext cx="1778000" cy="1541487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Профессиональное образование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5264" y="3141665"/>
            <a:ext cx="2073275" cy="647698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НАЦИОНАЛЬНЫЕ ИССЛЕДОВАНИЯ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9455" y="1962311"/>
            <a:ext cx="2073275" cy="1067667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 sz="1200" b="1" dirty="0">
              <a:solidFill>
                <a:srgbClr val="2E3192"/>
              </a:solidFill>
              <a:latin typeface="Cambria" pitchFamily="18" charset="0"/>
              <a:cs typeface="Arial" charset="0"/>
            </a:endParaRPr>
          </a:p>
          <a:p>
            <a:pPr algn="ctr">
              <a:defRPr/>
            </a:pPr>
            <a:r>
              <a:rPr lang="ru-RU" altLang="ru-RU" sz="16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МЕЖДУНАРОДНЫЕ ИССЛЕДОВАНИЯ</a:t>
            </a:r>
          </a:p>
          <a:p>
            <a:pPr algn="ctr">
              <a:defRPr/>
            </a:pPr>
            <a:endParaRPr lang="ru-RU" altLang="ru-RU" sz="1200" b="1" dirty="0">
              <a:solidFill>
                <a:srgbClr val="2E3192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5264" y="4868862"/>
            <a:ext cx="2073275" cy="1584474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ИССЛЕДОВАНИЯ НА УРОВНЕ ОБРАЗОВАТЕЛЬНЫХ </a:t>
            </a:r>
            <a:r>
              <a:rPr lang="ru-RU" altLang="ru-RU" sz="1400" b="1" dirty="0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ОРГАНИЗАЦИЙ </a:t>
            </a:r>
            <a:r>
              <a:rPr lang="ru-RU" altLang="ru-RU" sz="1600" b="1" dirty="0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(</a:t>
            </a:r>
            <a:r>
              <a:rPr lang="ru-RU" altLang="ru-RU" sz="1600" b="1" dirty="0" err="1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внутриклассное</a:t>
            </a:r>
            <a:r>
              <a:rPr lang="ru-RU" altLang="ru-RU" sz="1600" b="1" dirty="0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, </a:t>
            </a:r>
            <a:r>
              <a:rPr lang="ru-RU" altLang="ru-RU" sz="1600" b="1" dirty="0" err="1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внутришкольное</a:t>
            </a:r>
            <a:r>
              <a:rPr lang="ru-RU" altLang="ru-RU" sz="1400" b="1" dirty="0" smtClean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)</a:t>
            </a:r>
            <a:endParaRPr lang="ru-RU" altLang="ru-RU" sz="1400" b="1" dirty="0">
              <a:solidFill>
                <a:srgbClr val="00B05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5264" y="4184651"/>
            <a:ext cx="2073275" cy="612774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dirty="0">
                <a:solidFill>
                  <a:srgbClr val="00B050"/>
                </a:solidFill>
                <a:latin typeface="Cambria" pitchFamily="18" charset="0"/>
                <a:cs typeface="Arial" charset="0"/>
              </a:rPr>
              <a:t>РЕГИОНАЛЬНЫЕ ИССЛЕДОВАНИЯ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97238" y="1962311"/>
            <a:ext cx="1800225" cy="863600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Дошкольное образование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00193" y="1916833"/>
            <a:ext cx="2592983" cy="909078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НИКО</a:t>
            </a:r>
            <a:endParaRPr lang="ru-RU" altLang="ru-RU" b="1" dirty="0">
              <a:solidFill>
                <a:srgbClr val="0070C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00193" y="2984500"/>
            <a:ext cx="2592983" cy="804863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 smtClean="0">
                <a:solidFill>
                  <a:srgbClr val="0070C0"/>
                </a:solidFill>
                <a:latin typeface="Cambria" pitchFamily="18" charset="0"/>
                <a:cs typeface="Arial" charset="0"/>
              </a:rPr>
              <a:t>ВПР</a:t>
            </a:r>
            <a:endParaRPr lang="ru-RU" altLang="ru-RU" b="1" dirty="0">
              <a:solidFill>
                <a:srgbClr val="0070C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00193" y="3947952"/>
            <a:ext cx="2635051" cy="1137232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Исследование профессиональных компетенций учителей</a:t>
            </a:r>
            <a:endParaRPr lang="ru-RU" b="1" kern="0" dirty="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00193" y="5240908"/>
            <a:ext cx="2592983" cy="1212427"/>
          </a:xfrm>
          <a:prstGeom prst="roundRect">
            <a:avLst>
              <a:gd name="adj" fmla="val 0"/>
            </a:avLst>
          </a:prstGeom>
          <a:solidFill>
            <a:schemeClr val="accent1">
              <a:hueOff val="0"/>
              <a:satOff val="0"/>
              <a:lumOff val="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Международные исследования качества </a:t>
            </a:r>
            <a:r>
              <a:rPr lang="ru-RU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образования </a:t>
            </a:r>
            <a:r>
              <a:rPr lang="ru-RU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Cambria" pitchFamily="18" charset="0"/>
              </a:rPr>
              <a:t>PIRLS</a:t>
            </a:r>
            <a:endParaRPr lang="ru-RU" b="1" dirty="0">
              <a:solidFill>
                <a:srgbClr val="0070C0"/>
              </a:solidFill>
              <a:latin typeface="Cambria" pitchFamily="18" charset="0"/>
            </a:endParaRPr>
          </a:p>
          <a:p>
            <a:pPr lvl="0"/>
            <a:endParaRPr lang="ru-RU" sz="1600" kern="0" dirty="0">
              <a:solidFill>
                <a:srgbClr val="2E31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476672"/>
            <a:ext cx="2987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Рособрнадзор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1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30313" r="5727" b="8003"/>
          <a:stretch>
            <a:fillRect/>
          </a:stretch>
        </p:blipFill>
        <p:spPr bwMode="auto">
          <a:xfrm>
            <a:off x="0" y="1268413"/>
            <a:ext cx="93249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Прямоугольник 1"/>
          <p:cNvSpPr>
            <a:spLocks noChangeArrowheads="1"/>
          </p:cNvSpPr>
          <p:nvPr/>
        </p:nvSpPr>
        <p:spPr bwMode="auto">
          <a:xfrm>
            <a:off x="3563887" y="188913"/>
            <a:ext cx="5184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8000"/>
                </a:solidFill>
              </a:rPr>
              <a:t>      Динамика </a:t>
            </a:r>
            <a:r>
              <a:rPr lang="ru-RU" altLang="ru-RU" sz="2400" b="1" dirty="0" smtClean="0">
                <a:solidFill>
                  <a:srgbClr val="008000"/>
                </a:solidFill>
              </a:rPr>
              <a:t>индивидуальных результатов освоения ОП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-14426" r="12949" b="14426"/>
          <a:stretch>
            <a:fillRect/>
          </a:stretch>
        </p:blipFill>
        <p:spPr bwMode="auto">
          <a:xfrm>
            <a:off x="395536" y="-142081"/>
            <a:ext cx="207470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836613" y="0"/>
            <a:ext cx="7997825" cy="1173163"/>
          </a:xfrm>
          <a:prstGeom prst="rect">
            <a:avLst/>
          </a:prstGeom>
          <a:effectLst>
            <a:outerShdw blurRad="38100" dist="25400" dir="5400000" algn="t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i="1" dirty="0" smtClean="0">
                <a:solidFill>
                  <a:srgbClr val="00B050"/>
                </a:solidFill>
                <a:latin typeface="AGLettericaCompressed"/>
                <a:cs typeface="Tahoma" pitchFamily="34" charset="0"/>
              </a:rPr>
              <a:t>                           ПРОГРАММА  ПРОГНОЗА </a:t>
            </a:r>
            <a:r>
              <a:rPr lang="ru-RU" altLang="ru-RU" sz="2000" b="1" i="1" dirty="0" smtClean="0">
                <a:solidFill>
                  <a:srgbClr val="00B050"/>
                </a:solidFill>
                <a:latin typeface="AGLettericaCompressed"/>
                <a:cs typeface="Tahoma" pitchFamily="34" charset="0"/>
              </a:rPr>
              <a:t>РЕЗУЛЬТАТОВ ГОСУДАРСТВЕННОЙ АТТЕСТАЦИИ</a:t>
            </a:r>
            <a:r>
              <a:rPr lang="ru-RU" altLang="ru-RU" sz="2000" b="1" dirty="0" smtClean="0">
                <a:solidFill>
                  <a:srgbClr val="00B050"/>
                </a:solidFill>
                <a:latin typeface="AGLettericaCompressed"/>
                <a:cs typeface="Tahoma" pitchFamily="34" charset="0"/>
              </a:rPr>
              <a:t>:</a:t>
            </a:r>
          </a:p>
        </p:txBody>
      </p:sp>
      <p:pic>
        <p:nvPicPr>
          <p:cNvPr id="1054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64356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-14426" r="12949" b="14426"/>
          <a:stretch>
            <a:fillRect/>
          </a:stretch>
        </p:blipFill>
        <p:spPr bwMode="auto">
          <a:xfrm>
            <a:off x="395536" y="-142081"/>
            <a:ext cx="207470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4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46" y="1230021"/>
            <a:ext cx="9144001" cy="56207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116632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 smtClean="0">
                <a:solidFill>
                  <a:srgbClr val="C00000"/>
                </a:solidFill>
              </a:rPr>
              <a:t>Проблема 3.</a:t>
            </a:r>
            <a:r>
              <a:rPr lang="ru-RU" altLang="ru-RU" sz="2800" b="1" dirty="0" smtClean="0">
                <a:solidFill>
                  <a:srgbClr val="008000"/>
                </a:solidFill>
              </a:rPr>
              <a:t> Как организовать </a:t>
            </a:r>
            <a:r>
              <a:rPr lang="ru-RU" altLang="ru-RU" sz="2800" b="1" dirty="0" err="1" smtClean="0">
                <a:solidFill>
                  <a:srgbClr val="008000"/>
                </a:solidFill>
              </a:rPr>
              <a:t>внутриклассное</a:t>
            </a:r>
            <a:r>
              <a:rPr lang="ru-RU" altLang="ru-RU" sz="2800" b="1" dirty="0" smtClean="0">
                <a:solidFill>
                  <a:srgbClr val="008000"/>
                </a:solidFill>
              </a:rPr>
              <a:t> оценивание?</a:t>
            </a:r>
            <a:endParaRPr lang="ru-RU" altLang="ru-RU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048" t="10795" r="10383" b="18715"/>
          <a:stretch/>
        </p:blipFill>
        <p:spPr bwMode="auto">
          <a:xfrm>
            <a:off x="-18075" y="1196752"/>
            <a:ext cx="8999984" cy="5805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rgbClr val="00B050"/>
                </a:solidFill>
              </a:rPr>
              <a:t>Результаты</a:t>
            </a:r>
            <a:r>
              <a:rPr lang="ru-RU" altLang="ru-RU" sz="2800" b="1" i="1" dirty="0" smtClean="0">
                <a:solidFill>
                  <a:srgbClr val="C00000"/>
                </a:solidFill>
              </a:rPr>
              <a:t> всех </a:t>
            </a:r>
            <a:r>
              <a:rPr lang="ru-RU" altLang="ru-RU" sz="2800" b="1" i="1" dirty="0" smtClean="0">
                <a:solidFill>
                  <a:srgbClr val="00B050"/>
                </a:solidFill>
              </a:rPr>
              <a:t>контрольных, диагностических , проверочных работ, проведенных в учебном периоде 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39821" r="28581" b="12191"/>
          <a:stretch/>
        </p:blipFill>
        <p:spPr bwMode="auto">
          <a:xfrm>
            <a:off x="0" y="1414643"/>
            <a:ext cx="8820472" cy="451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313" y="214313"/>
            <a:ext cx="897098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Arial"/>
              </a:rPr>
              <a:t>Уровень освоения образовательной программы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B050"/>
                </a:solidFill>
                <a:latin typeface="Arial"/>
              </a:rPr>
              <a:t>по результатам проведения каждой контрольной работы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B050"/>
                </a:solidFill>
                <a:latin typeface="Arial"/>
              </a:rPr>
              <a:t> и по предмету в целом  </a:t>
            </a:r>
            <a:endParaRPr lang="ru-RU" sz="2400" b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5929313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Arial"/>
              </a:rPr>
              <a:t>Уровни освоения ОП: </a:t>
            </a:r>
            <a:r>
              <a:rPr lang="ru-RU" b="1" dirty="0">
                <a:solidFill>
                  <a:srgbClr val="008000"/>
                </a:solidFill>
                <a:latin typeface="Arial"/>
              </a:rPr>
              <a:t>базовый</a:t>
            </a:r>
            <a:r>
              <a:rPr lang="ru-RU" sz="2400" b="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sz="2400" dirty="0">
                <a:solidFill>
                  <a:srgbClr val="008000"/>
                </a:solidFill>
                <a:latin typeface="Tahoma" panose="020B0604030504040204" pitchFamily="34" charset="0"/>
              </a:rPr>
              <a:t>■</a:t>
            </a:r>
            <a:r>
              <a:rPr lang="ru-RU" sz="2400" b="1" dirty="0" smtClean="0">
                <a:solidFill>
                  <a:srgbClr val="008000"/>
                </a:solidFill>
                <a:latin typeface="Arial"/>
              </a:rPr>
              <a:t>;</a:t>
            </a:r>
            <a:r>
              <a:rPr lang="ru-RU" sz="2400" dirty="0">
                <a:solidFill>
                  <a:prstClr val="black"/>
                </a:solidFill>
                <a:latin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Arial"/>
              </a:rPr>
              <a:t>выше </a:t>
            </a:r>
            <a:r>
              <a:rPr lang="ru-RU" sz="2000" b="1" dirty="0">
                <a:solidFill>
                  <a:srgbClr val="C00000"/>
                </a:solidFill>
                <a:latin typeface="Arial"/>
              </a:rPr>
              <a:t>базового</a:t>
            </a:r>
            <a:r>
              <a:rPr lang="ru-RU" sz="24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●</a:t>
            </a:r>
            <a:r>
              <a:rPr lang="ru-RU" b="1" dirty="0"/>
              <a:t>;</a:t>
            </a:r>
            <a:r>
              <a:rPr lang="ru-RU" b="1" dirty="0">
                <a:latin typeface="Tahoma" panose="020B0604030504040204" pitchFamily="34" charset="0"/>
              </a:rPr>
              <a:t> </a:t>
            </a:r>
            <a:r>
              <a:rPr lang="ru-RU" b="1" dirty="0" smtClean="0">
                <a:solidFill>
                  <a:srgbClr val="008000"/>
                </a:solidFill>
                <a:latin typeface="Arial"/>
              </a:rPr>
              <a:t>ниже </a:t>
            </a:r>
            <a:r>
              <a:rPr lang="ru-RU" b="1" dirty="0">
                <a:solidFill>
                  <a:srgbClr val="008000"/>
                </a:solidFill>
                <a:latin typeface="Arial"/>
              </a:rPr>
              <a:t>базового</a:t>
            </a:r>
            <a:r>
              <a:rPr 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▲</a:t>
            </a:r>
            <a:endParaRPr lang="ru-RU" sz="24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8424" y="6006585"/>
            <a:ext cx="75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057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 eaLnBrk="1" hangingPunct="1">
              <a:defRPr/>
            </a:pPr>
            <a:r>
              <a:rPr lang="ru-RU" sz="2800" b="1" cap="none" dirty="0">
                <a:solidFill>
                  <a:srgbClr val="00B050"/>
                </a:solidFill>
                <a:effectLst/>
                <a:ea typeface="+mn-ea"/>
                <a:cs typeface="+mn-cs"/>
              </a:rPr>
              <a:t>Результаты </a:t>
            </a:r>
            <a:r>
              <a:rPr lang="ru-RU" sz="2800" b="1" cap="none" dirty="0" smtClean="0">
                <a:solidFill>
                  <a:srgbClr val="00B050"/>
                </a:solidFill>
                <a:effectLst/>
                <a:ea typeface="+mn-ea"/>
                <a:cs typeface="+mn-cs"/>
              </a:rPr>
              <a:t>педагогической деятельности учителей-предметников</a:t>
            </a:r>
            <a:r>
              <a:rPr lang="ru-RU" sz="2800" b="1" cap="none" dirty="0">
                <a:solidFill>
                  <a:srgbClr val="00B050"/>
                </a:solidFill>
                <a:effectLst/>
                <a:ea typeface="+mn-ea"/>
                <a:cs typeface="+mn-cs"/>
              </a:rPr>
              <a:t/>
            </a:r>
            <a:br>
              <a:rPr lang="ru-RU" sz="2800" b="1" cap="none" dirty="0">
                <a:solidFill>
                  <a:srgbClr val="00B050"/>
                </a:solidFill>
                <a:effectLst/>
                <a:ea typeface="+mn-ea"/>
                <a:cs typeface="+mn-cs"/>
              </a:rPr>
            </a:br>
            <a:endParaRPr lang="ru-RU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22" y="3450431"/>
            <a:ext cx="4850606" cy="3407569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36"/>
          <a:stretch/>
        </p:blipFill>
        <p:spPr bwMode="auto">
          <a:xfrm>
            <a:off x="1" y="1052736"/>
            <a:ext cx="5436096" cy="3689350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5" descr="фото школы осень 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357563"/>
            <a:ext cx="39052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Прямоугольник 6"/>
          <p:cNvSpPr>
            <a:spLocks noChangeArrowheads="1"/>
          </p:cNvSpPr>
          <p:nvPr/>
        </p:nvSpPr>
        <p:spPr bwMode="auto">
          <a:xfrm>
            <a:off x="324669" y="139700"/>
            <a:ext cx="83907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ahoma" panose="020B0604030504040204" pitchFamily="34" charset="0"/>
              </a:rPr>
              <a:t>Проблема 4.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 Как сформировать </a:t>
            </a:r>
            <a:r>
              <a:rPr lang="ru-RU" altLang="ru-RU" sz="2400" b="1" dirty="0" err="1" smtClean="0">
                <a:solidFill>
                  <a:srgbClr val="008000"/>
                </a:solidFill>
                <a:latin typeface="Tahoma" panose="020B0604030504040204" pitchFamily="34" charset="0"/>
              </a:rPr>
              <a:t>внутришкольную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 систему оценки качества образования (</a:t>
            </a:r>
            <a:r>
              <a:rPr lang="ru-RU" altLang="ru-RU" sz="2400" b="1" dirty="0" err="1" smtClean="0">
                <a:solidFill>
                  <a:srgbClr val="008000"/>
                </a:solidFill>
                <a:latin typeface="Tahoma" panose="020B0604030504040204" pitchFamily="34" charset="0"/>
              </a:rPr>
              <a:t>внутришкольное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 оценивание) </a:t>
            </a:r>
            <a:endParaRPr lang="ru-RU" altLang="ru-RU" sz="2400" b="1" dirty="0" smtClean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sp>
        <p:nvSpPr>
          <p:cNvPr id="82948" name="Прямоугольник 7"/>
          <p:cNvSpPr>
            <a:spLocks noChangeArrowheads="1"/>
          </p:cNvSpPr>
          <p:nvPr/>
        </p:nvSpPr>
        <p:spPr bwMode="auto">
          <a:xfrm>
            <a:off x="3571875" y="1428750"/>
            <a:ext cx="5143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smtClean="0">
                <a:solidFill>
                  <a:srgbClr val="008000"/>
                </a:solidFill>
                <a:latin typeface="Tahoma" panose="020B0604030504040204" pitchFamily="34" charset="0"/>
              </a:rPr>
              <a:t>Качество образования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smtClean="0">
                <a:solidFill>
                  <a:srgbClr val="008000"/>
                </a:solidFill>
                <a:latin typeface="Tahoma" panose="020B0604030504040204" pitchFamily="34" charset="0"/>
              </a:rPr>
              <a:t>в каждом классе -</a:t>
            </a:r>
          </a:p>
        </p:txBody>
      </p:sp>
      <p:sp>
        <p:nvSpPr>
          <p:cNvPr id="82949" name="Прямоугольник 8"/>
          <p:cNvSpPr>
            <a:spLocks noChangeArrowheads="1"/>
          </p:cNvSpPr>
          <p:nvPr/>
        </p:nvSpPr>
        <p:spPr bwMode="auto">
          <a:xfrm>
            <a:off x="500063" y="3857625"/>
            <a:ext cx="42862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smtClean="0">
                <a:solidFill>
                  <a:srgbClr val="008000"/>
                </a:solidFill>
                <a:latin typeface="Tahoma" panose="020B0604030504040204" pitchFamily="34" charset="0"/>
              </a:rPr>
              <a:t>качество образования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smtClean="0">
                <a:solidFill>
                  <a:srgbClr val="008000"/>
                </a:solidFill>
                <a:latin typeface="Tahoma" panose="020B0604030504040204" pitchFamily="34" charset="0"/>
              </a:rPr>
              <a:t> в школе</a:t>
            </a:r>
          </a:p>
        </p:txBody>
      </p:sp>
      <p:pic>
        <p:nvPicPr>
          <p:cNvPr id="82950" name="Рисунок 9" descr="P1220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2" y="1488480"/>
            <a:ext cx="3000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8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Прямоугольник 1"/>
          <p:cNvSpPr>
            <a:spLocks noChangeArrowheads="1"/>
          </p:cNvSpPr>
          <p:nvPr/>
        </p:nvSpPr>
        <p:spPr bwMode="auto">
          <a:xfrm>
            <a:off x="1000125" y="428625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err="1" smtClean="0">
                <a:solidFill>
                  <a:srgbClr val="008000"/>
                </a:solidFill>
                <a:latin typeface="Tahoma" panose="020B0604030504040204" pitchFamily="34" charset="0"/>
              </a:rPr>
              <a:t>Внутришкольное</a:t>
            </a:r>
            <a:r>
              <a:rPr lang="ru-RU" altLang="ru-RU" sz="28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 оценивание</a:t>
            </a:r>
            <a:endParaRPr lang="ru-RU" altLang="ru-RU" sz="2800" b="1" dirty="0" smtClean="0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sp>
        <p:nvSpPr>
          <p:cNvPr id="83971" name="Прямоугольник 2"/>
          <p:cNvSpPr>
            <a:spLocks noChangeArrowheads="1"/>
          </p:cNvSpPr>
          <p:nvPr/>
        </p:nvSpPr>
        <p:spPr bwMode="auto">
          <a:xfrm>
            <a:off x="428625" y="1643063"/>
            <a:ext cx="778668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Общие итоги в начальной школе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Общие итоги в основной и средней школе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Результаты контрольных работ в начальной школе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Результаты контрольных работ в основной и средней школе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Разрыв  между результатами контрольных работ и оценочными показателями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Итоги по классам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Прогноз повышения качества </a:t>
            </a: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образования, </a:t>
            </a:r>
            <a:r>
              <a:rPr lang="ru-RU" altLang="ru-RU" sz="2400" b="1" dirty="0" smtClean="0">
                <a:solidFill>
                  <a:srgbClr val="C00000"/>
                </a:solidFill>
                <a:latin typeface="Tahoma" panose="020B0604030504040204" pitchFamily="34" charset="0"/>
              </a:rPr>
              <a:t>управленческие действия по реализации прогноза</a:t>
            </a:r>
            <a:endParaRPr lang="ru-RU" altLang="ru-RU" sz="2400" b="1" dirty="0" smtClean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Персональный 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12122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Прямоугольник 2"/>
          <p:cNvSpPr>
            <a:spLocks noChangeArrowheads="1"/>
          </p:cNvSpPr>
          <p:nvPr/>
        </p:nvSpPr>
        <p:spPr bwMode="auto">
          <a:xfrm>
            <a:off x="1285875" y="428625"/>
            <a:ext cx="6929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Общие итоги за учебный период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920880" cy="572293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3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Box 4"/>
          <p:cNvSpPr txBox="1">
            <a:spLocks noChangeArrowheads="1"/>
          </p:cNvSpPr>
          <p:nvPr/>
        </p:nvSpPr>
        <p:spPr bwMode="auto">
          <a:xfrm>
            <a:off x="214257" y="214313"/>
            <a:ext cx="8463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Результаты контрольных работ по уровням освоения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 ОП и в сравнении  с прогнозируемыми результатами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" y="1196752"/>
            <a:ext cx="4355976" cy="3744416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00" y="2636912"/>
            <a:ext cx="4483621" cy="3600400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7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500063" y="2143125"/>
            <a:ext cx="807243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В соответствии со ст.2. 273-ФЗ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«качество образования - комплексная характеристика образовательной деятельности и подготовки обучающегося, выражающая </a:t>
            </a:r>
            <a:r>
              <a:rPr lang="ru-RU" altLang="ru-RU" sz="2400" dirty="0" smtClean="0">
                <a:solidFill>
                  <a:srgbClr val="C00000"/>
                </a:solidFill>
                <a:latin typeface="Tahoma" panose="020B0604030504040204" pitchFamily="34" charset="0"/>
              </a:rPr>
              <a:t>степень их соответствия федеральным государственным образовательным стандартам</a:t>
            </a: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, образовательным стандартам, федеральным государственным требованиям и (или) потребностям физического или юридического лица, в интересах которого осуществляется образовательная деятельность, в том числе </a:t>
            </a:r>
            <a:r>
              <a:rPr lang="ru-RU" altLang="ru-RU" sz="2400" dirty="0" smtClean="0">
                <a:solidFill>
                  <a:srgbClr val="C00000"/>
                </a:solidFill>
                <a:latin typeface="Tahoma" panose="020B0604030504040204" pitchFamily="34" charset="0"/>
              </a:rPr>
              <a:t>степень достижения планируемых результатов образовательной программы</a:t>
            </a:r>
            <a:r>
              <a:rPr lang="ru-RU" altLang="ru-RU" sz="2400" dirty="0" smtClean="0">
                <a:solidFill>
                  <a:prstClr val="black"/>
                </a:solidFill>
                <a:latin typeface="Tahoma" panose="020B0604030504040204" pitchFamily="34" charset="0"/>
              </a:rPr>
              <a:t>».</a:t>
            </a:r>
            <a:endParaRPr lang="ru-RU" altLang="ru-RU" sz="2400" dirty="0" smtClean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179513" y="285750"/>
            <a:ext cx="7992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B050"/>
                </a:solidFill>
                <a:latin typeface="Tahoma" panose="020B0604030504040204" pitchFamily="34" charset="0"/>
              </a:rPr>
              <a:t>Федеральный закон «Об образовании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B050"/>
                </a:solidFill>
                <a:latin typeface="Tahoma" panose="020B0604030504040204" pitchFamily="34" charset="0"/>
              </a:rPr>
              <a:t>в Российской Федерации</a:t>
            </a:r>
            <a:r>
              <a:rPr lang="ru-RU" altLang="ru-RU" sz="2400" b="1" dirty="0" smtClean="0">
                <a:solidFill>
                  <a:srgbClr val="00B050"/>
                </a:solidFill>
                <a:latin typeface="Tahoma" panose="020B0604030504040204" pitchFamily="34" charset="0"/>
              </a:rPr>
              <a:t>», Концепция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B050"/>
                </a:solidFill>
                <a:latin typeface="Tahoma" panose="020B0604030504040204" pitchFamily="34" charset="0"/>
              </a:rPr>
              <a:t>ОСОКОО, Федеральные государственные образовательные стандарты </a:t>
            </a:r>
            <a:endParaRPr lang="ru-RU" altLang="ru-RU" sz="2400" b="1" dirty="0" smtClean="0">
              <a:solidFill>
                <a:srgbClr val="00B050"/>
              </a:solidFill>
              <a:latin typeface="Tahoma" panose="020B0604030504040204" pitchFamily="34" charset="0"/>
            </a:endParaRPr>
          </a:p>
        </p:txBody>
      </p:sp>
      <p:pic>
        <p:nvPicPr>
          <p:cNvPr id="23556" name="Picture 8" descr="http://im3-tub-ru.yandex.net/i?id=318955406-07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188"/>
            <a:ext cx="17859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25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985264"/>
          </a:xfrm>
        </p:spPr>
        <p:txBody>
          <a:bodyPr>
            <a:no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ru-RU" altLang="ru-RU" sz="2400" b="1" kern="0" cap="none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Прогноз повышения качества </a:t>
            </a:r>
            <a:r>
              <a:rPr lang="ru-RU" altLang="ru-RU" sz="2400" b="1" kern="0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образования </a:t>
            </a:r>
            <a:br>
              <a:rPr lang="ru-RU" altLang="ru-RU" sz="2400" b="1" kern="0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sz="2400" b="1" kern="0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 перечислением управленческих действий по реализации прогноза)</a:t>
            </a:r>
            <a:br>
              <a:rPr lang="ru-RU" altLang="ru-RU" sz="2400" b="1" kern="0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920"/>
            <a:ext cx="4788024" cy="4219575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852936"/>
            <a:ext cx="4248472" cy="4005064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9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63"/>
            <a:ext cx="6470650" cy="4143375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5230961" cy="2952328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1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altLang="ru-RU" sz="2400" b="1" i="1" cap="none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Качество </a:t>
            </a:r>
            <a:r>
              <a:rPr lang="ru-RU" altLang="ru-RU" sz="2400" b="1" i="1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образовательной деятельности каждого педагогического работника с </a:t>
            </a:r>
            <a:r>
              <a:rPr lang="ru-RU" altLang="ru-RU" sz="2400" b="1" i="1" cap="none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выделением </a:t>
            </a:r>
            <a:r>
              <a:rPr lang="ru-RU" altLang="ru-RU" sz="2400" b="1" i="1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проблемных компонентов в результатах деятельности</a:t>
            </a:r>
            <a:r>
              <a:rPr lang="ru-RU" altLang="ru-RU" sz="2400" b="1" i="1" cap="none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ru-RU" altLang="ru-RU" sz="2400" b="1" i="1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altLang="ru-RU" sz="2400" b="1" i="1" cap="none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400" b="1" i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778"/>
            <a:ext cx="6084168" cy="5184576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62" y="1700808"/>
            <a:ext cx="2563325" cy="4748517"/>
          </a:xfrm>
          <a:prstGeom prst="rect">
            <a:avLst/>
          </a:prstGeom>
          <a:noFill/>
          <a:ln w="19050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7500" r="3983" b="6250"/>
          <a:stretch>
            <a:fillRect/>
          </a:stretch>
        </p:blipFill>
        <p:spPr bwMode="auto">
          <a:xfrm>
            <a:off x="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5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51216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C00000"/>
                </a:solidFill>
              </a:rPr>
              <a:t>КуРСЫ</a:t>
            </a:r>
            <a:r>
              <a:rPr lang="ru-RU" sz="2800" b="1" dirty="0" smtClean="0">
                <a:solidFill>
                  <a:srgbClr val="C00000"/>
                </a:solidFill>
              </a:rPr>
              <a:t> ПОВЫШЕНИЯ КВАЛИФИКАЦИИ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008000"/>
                </a:solidFill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</a:rPr>
              <a:t>mgpu.ru –</a:t>
            </a:r>
            <a:r>
              <a:rPr lang="ru-RU" sz="2400" b="1" dirty="0" smtClean="0">
                <a:solidFill>
                  <a:srgbClr val="008000"/>
                </a:solidFill>
              </a:rPr>
              <a:t> институт дополнительного образования)</a:t>
            </a:r>
            <a:endParaRPr lang="ru-RU" sz="2400" b="1" dirty="0">
              <a:solidFill>
                <a:srgbClr val="008000"/>
              </a:solidFill>
            </a:endParaRPr>
          </a:p>
        </p:txBody>
      </p:sp>
      <p:sp>
        <p:nvSpPr>
          <p:cNvPr id="931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anose="05020102010507070707" pitchFamily="18" charset="2"/>
              <a:buNone/>
            </a:pPr>
            <a:endParaRPr lang="ru-RU" altLang="ru-RU" sz="2400" b="1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b="1" smtClean="0"/>
              <a:t>«</a:t>
            </a:r>
            <a:r>
              <a:rPr lang="ru-RU" altLang="ru-RU" sz="2800" b="1" smtClean="0"/>
              <a:t>Формирование муниципальной/региональной</a:t>
            </a:r>
            <a:endParaRPr lang="ru-RU" altLang="ru-RU" sz="2800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b="1" smtClean="0"/>
              <a:t>системы оценки качества образования» (72 ч.) .)</a:t>
            </a:r>
            <a:endParaRPr lang="ru-RU" altLang="ru-RU" sz="2800" b="1" smtClean="0">
              <a:solidFill>
                <a:srgbClr val="008000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b="1" smtClean="0"/>
              <a:t>«Осуществление контрольно-оценочной</a:t>
            </a:r>
            <a:endParaRPr lang="ru-RU" altLang="ru-RU" sz="2800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b="1" smtClean="0"/>
              <a:t>деятельности в образовательном процессе</a:t>
            </a:r>
            <a:endParaRPr lang="ru-RU" altLang="ru-RU" sz="2800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b="1" smtClean="0"/>
              <a:t>в соответствии с требованиями ФГОС</a:t>
            </a:r>
            <a:endParaRPr lang="ru-RU" altLang="ru-RU" sz="2800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b="1" smtClean="0"/>
              <a:t>и профессиональным стандартом педагога» (72 ч.)</a:t>
            </a:r>
            <a:endParaRPr lang="ru-RU" altLang="ru-RU" sz="2800" b="1" smtClean="0">
              <a:solidFill>
                <a:srgbClr val="008000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b="1" smtClean="0"/>
              <a:t> «Формирование многоуровневой</a:t>
            </a:r>
            <a:endParaRPr lang="ru-RU" altLang="ru-RU" sz="2800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b="1" smtClean="0"/>
              <a:t>системы оценки качества образования» (72 ч.)</a:t>
            </a:r>
            <a:endParaRPr lang="ru-RU" altLang="ru-RU" sz="2800" smtClean="0">
              <a:solidFill>
                <a:srgbClr val="008000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ru-RU" altLang="ru-RU" sz="2800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b="1" smtClean="0"/>
              <a:t> </a:t>
            </a:r>
            <a:endParaRPr lang="ru-RU" altLang="ru-RU" sz="2800" smtClean="0"/>
          </a:p>
          <a:p>
            <a:pPr>
              <a:buFont typeface="Wingdings 2" panose="05020102010507070707" pitchFamily="18" charset="2"/>
              <a:buNone/>
            </a:pPr>
            <a:endParaRPr lang="ru-RU" altLang="ru-RU" smtClean="0"/>
          </a:p>
          <a:p>
            <a:pPr>
              <a:buFont typeface="Wingdings 2" panose="05020102010507070707" pitchFamily="18" charset="2"/>
              <a:buNone/>
            </a:pPr>
            <a:endParaRPr lang="ru-RU" altLang="ru-RU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b="1" smtClean="0"/>
              <a:t> </a:t>
            </a:r>
            <a:endParaRPr lang="ru-RU" altLang="ru-RU" smtClean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mtClean="0"/>
              <a:t> </a:t>
            </a:r>
            <a:r>
              <a:rPr lang="ru-RU" altLang="ru-RU" b="1" smtClean="0"/>
              <a:t> </a:t>
            </a:r>
            <a:endParaRPr lang="ru-RU" altLang="ru-RU" smtClean="0"/>
          </a:p>
          <a:p>
            <a:endParaRPr lang="ru-RU" altLang="ru-RU" smtClean="0"/>
          </a:p>
        </p:txBody>
      </p:sp>
      <p:pic>
        <p:nvPicPr>
          <p:cNvPr id="9318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3" t="28345" r="9045" b="26375"/>
          <a:stretch>
            <a:fillRect/>
          </a:stretch>
        </p:blipFill>
        <p:spPr bwMode="auto">
          <a:xfrm>
            <a:off x="0" y="1844675"/>
            <a:ext cx="91440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21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Номер слайда 5"/>
          <p:cNvSpPr txBox="1">
            <a:spLocks noGrp="1"/>
          </p:cNvSpPr>
          <p:nvPr/>
        </p:nvSpPr>
        <p:spPr bwMode="auto">
          <a:xfrm>
            <a:off x="6796088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400" b="1" dirty="0" smtClean="0">
              <a:solidFill>
                <a:srgbClr val="1663A5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5813" y="1285875"/>
            <a:ext cx="8893175" cy="5184775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ru-RU" altLang="ru-RU" sz="2000" smtClean="0"/>
              <a:t> </a:t>
            </a:r>
          </a:p>
        </p:txBody>
      </p:sp>
      <p:sp>
        <p:nvSpPr>
          <p:cNvPr id="94212" name="Rectangle 2"/>
          <p:cNvSpPr txBox="1">
            <a:spLocks noChangeArrowheads="1"/>
          </p:cNvSpPr>
          <p:nvPr/>
        </p:nvSpPr>
        <p:spPr bwMode="auto">
          <a:xfrm>
            <a:off x="785813" y="1162646"/>
            <a:ext cx="82296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 i="1" dirty="0" smtClean="0">
                <a:solidFill>
                  <a:srgbClr val="C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000" b="1" i="1" dirty="0">
              <a:solidFill>
                <a:srgbClr val="C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000" b="1" i="1" dirty="0" smtClean="0">
              <a:solidFill>
                <a:srgbClr val="C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000" b="1" i="1" dirty="0">
              <a:solidFill>
                <a:srgbClr val="C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 i="1" dirty="0" smtClean="0">
                <a:solidFill>
                  <a:srgbClr val="C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Спасибо </a:t>
            </a:r>
            <a:r>
              <a:rPr lang="ru-RU" altLang="ru-RU" sz="4000" b="1" i="1" dirty="0" smtClean="0">
                <a:solidFill>
                  <a:srgbClr val="C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за внимание! </a:t>
            </a:r>
            <a:br>
              <a:rPr lang="ru-RU" altLang="ru-RU" sz="4000" b="1" i="1" dirty="0" smtClean="0">
                <a:solidFill>
                  <a:srgbClr val="C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</a:br>
            <a:endParaRPr lang="ru-RU" altLang="ru-RU" sz="4000" b="1" i="1" dirty="0" smtClean="0">
              <a:solidFill>
                <a:srgbClr val="C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4213" name="Прямоугольник 6"/>
          <p:cNvSpPr>
            <a:spLocks noChangeArrowheads="1"/>
          </p:cNvSpPr>
          <p:nvPr/>
        </p:nvSpPr>
        <p:spPr bwMode="auto">
          <a:xfrm>
            <a:off x="857250" y="1143000"/>
            <a:ext cx="7891463" cy="59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dirty="0" smtClean="0">
              <a:solidFill>
                <a:srgbClr val="00CC99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dirty="0" smtClean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dirty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dirty="0" smtClean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dirty="0" smtClean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/>
              </a:rPr>
              <a:t>Фомина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/>
              </a:rPr>
              <a:t>Н.Б., </a:t>
            </a:r>
            <a:r>
              <a:rPr lang="ru-RU" altLang="ru-RU" sz="2400" b="1" dirty="0" err="1">
                <a:solidFill>
                  <a:srgbClr val="C00000"/>
                </a:solidFill>
                <a:latin typeface="Times New Roman"/>
              </a:rPr>
              <a:t>к.п.н</a:t>
            </a:r>
            <a:r>
              <a:rPr lang="ru-RU" altLang="ru-RU" sz="2400" b="1" dirty="0">
                <a:solidFill>
                  <a:srgbClr val="C00000"/>
                </a:solidFill>
                <a:latin typeface="Times New Roman"/>
              </a:rPr>
              <a:t>., доцент кафедры </a:t>
            </a:r>
            <a:endParaRPr lang="ru-RU" altLang="ru-RU" sz="2400" b="1" dirty="0" smtClean="0">
              <a:solidFill>
                <a:srgbClr val="C00000"/>
              </a:solidFill>
              <a:latin typeface="Times New Roman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/>
              </a:rPr>
              <a:t>профессионального</a:t>
            </a:r>
            <a:endParaRPr lang="ru-RU" altLang="ru-RU" sz="2400" b="1" dirty="0">
              <a:solidFill>
                <a:srgbClr val="C00000"/>
              </a:solidFill>
              <a:latin typeface="Times New Roman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/>
              </a:rPr>
              <a:t>развития педагогических работников ИДО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/>
              </a:rPr>
              <a:t>ГАОУ ВО МГПУ</a:t>
            </a:r>
            <a:endParaRPr lang="ru-RU" altLang="ru-RU" sz="2400" b="1" dirty="0">
              <a:solidFill>
                <a:srgbClr val="C00000"/>
              </a:solidFill>
              <a:latin typeface="Times New Roman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dirty="0" smtClean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b="1" dirty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24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Тел</a:t>
            </a:r>
            <a:r>
              <a:rPr lang="ru-RU" altLang="ru-RU" sz="24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: 8(960)-596-33-01</a:t>
            </a:r>
            <a:br>
              <a:rPr lang="ru-RU" altLang="ru-RU" sz="24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en-US" altLang="ru-RU" sz="28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e-mail: </a:t>
            </a:r>
            <a:r>
              <a:rPr lang="en-US" altLang="ru-RU" sz="28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  <a:hlinkClick r:id="rId3"/>
              </a:rPr>
              <a:t>fominanb@inbox.ru</a:t>
            </a:r>
            <a:r>
              <a:rPr lang="en-US" altLang="ru-RU" sz="28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  </a:t>
            </a:r>
            <a:endParaRPr lang="ru-RU" altLang="ru-RU" sz="2000" b="1" dirty="0" smtClean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38" y="-60126"/>
            <a:ext cx="2072820" cy="1563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1549" t="22438" r="31392" b="63781"/>
          <a:stretch/>
        </p:blipFill>
        <p:spPr>
          <a:xfrm>
            <a:off x="2555776" y="189535"/>
            <a:ext cx="6347258" cy="18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350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3406" r="15605" b="33438"/>
          <a:stretch>
            <a:fillRect/>
          </a:stretch>
        </p:blipFill>
        <p:spPr bwMode="auto">
          <a:xfrm>
            <a:off x="0" y="692150"/>
            <a:ext cx="92884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33546" r="20586" b="6250"/>
          <a:stretch>
            <a:fillRect/>
          </a:stretch>
        </p:blipFill>
        <p:spPr bwMode="auto">
          <a:xfrm>
            <a:off x="1835150" y="3068638"/>
            <a:ext cx="7129463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971550" y="333375"/>
            <a:ext cx="6840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i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Профессиональный </a:t>
            </a:r>
            <a:r>
              <a:rPr lang="ru-RU" altLang="ru-RU" sz="2400" b="1" i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стандарт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19504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500063" y="2143125"/>
            <a:ext cx="80724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latin typeface="Tahoma" panose="020B0604030504040204" pitchFamily="34" charset="0"/>
              </a:rPr>
              <a:t>В соответствии со ст.2. 273-ФЗ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smtClean="0">
                <a:solidFill>
                  <a:srgbClr val="000000"/>
                </a:solidFill>
                <a:latin typeface="Tahoma" panose="020B0604030504040204" pitchFamily="34" charset="0"/>
              </a:rPr>
              <a:t>«качество образования - комплексная характеристика образовательной деятельности и подготовки обучающегося, выражающая </a:t>
            </a:r>
            <a:r>
              <a:rPr lang="ru-RU" altLang="ru-RU" sz="2400" smtClean="0">
                <a:solidFill>
                  <a:srgbClr val="C00000"/>
                </a:solidFill>
                <a:latin typeface="Tahoma" panose="020B0604030504040204" pitchFamily="34" charset="0"/>
              </a:rPr>
              <a:t>степень их соответствия федеральным государственным образовательным стандартам</a:t>
            </a:r>
            <a:r>
              <a:rPr lang="ru-RU" altLang="ru-RU" sz="2400" smtClean="0">
                <a:solidFill>
                  <a:srgbClr val="000000"/>
                </a:solidFill>
                <a:latin typeface="Tahoma" panose="020B0604030504040204" pitchFamily="34" charset="0"/>
              </a:rPr>
              <a:t>, образовательным стандартам, федеральным государственным требованиям и (или) потребностям физического или юридического лица, в интересах которого осуществляется образовательная деятельность, в том числе </a:t>
            </a:r>
            <a:r>
              <a:rPr lang="ru-RU" altLang="ru-RU" sz="2400" smtClean="0">
                <a:solidFill>
                  <a:srgbClr val="C00000"/>
                </a:solidFill>
                <a:latin typeface="Tahoma" panose="020B0604030504040204" pitchFamily="34" charset="0"/>
              </a:rPr>
              <a:t>степень достижения планируемых результатов образовательной программы</a:t>
            </a:r>
            <a:r>
              <a:rPr lang="ru-RU" altLang="ru-RU" sz="2400" smtClean="0">
                <a:solidFill>
                  <a:srgbClr val="000000"/>
                </a:solidFill>
                <a:latin typeface="Tahoma" panose="020B0604030504040204" pitchFamily="34" charset="0"/>
              </a:rPr>
              <a:t>».</a:t>
            </a:r>
          </a:p>
        </p:txBody>
      </p:sp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500063" y="285750"/>
            <a:ext cx="6357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smtClean="0">
                <a:solidFill>
                  <a:srgbClr val="FF9900"/>
                </a:solidFill>
                <a:latin typeface="Tahoma" panose="020B0604030504040204" pitchFamily="34" charset="0"/>
              </a:rPr>
              <a:t>Федеральный закон «Об образовании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smtClean="0">
                <a:solidFill>
                  <a:srgbClr val="FF9900"/>
                </a:solidFill>
                <a:latin typeface="Tahoma" panose="020B0604030504040204" pitchFamily="34" charset="0"/>
              </a:rPr>
              <a:t>в Российской Федерации»</a:t>
            </a:r>
            <a:r>
              <a:rPr lang="ru-RU" altLang="ru-RU" sz="2400" b="1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25604" name="Picture 8" descr="http://im3-tub-ru.yandex.net/i?id=318955406-07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500063"/>
            <a:ext cx="17859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656" r="7475" b="8656"/>
          <a:stretch>
            <a:fillRect/>
          </a:stretch>
        </p:blipFill>
        <p:spPr bwMode="auto">
          <a:xfrm>
            <a:off x="-1476375" y="-603250"/>
            <a:ext cx="11952288" cy="806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6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16711" r="8115" b="19452"/>
          <a:stretch>
            <a:fillRect/>
          </a:stretch>
        </p:blipFill>
        <p:spPr bwMode="auto">
          <a:xfrm>
            <a:off x="0" y="3714750"/>
            <a:ext cx="70008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14375"/>
            <a:ext cx="32146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Прямоугольник 4"/>
          <p:cNvSpPr>
            <a:spLocks noChangeArrowheads="1"/>
          </p:cNvSpPr>
          <p:nvPr/>
        </p:nvSpPr>
        <p:spPr bwMode="auto">
          <a:xfrm>
            <a:off x="1000125" y="500063"/>
            <a:ext cx="3857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 </a:t>
            </a:r>
            <a:r>
              <a:rPr lang="ru-RU" altLang="ru-RU" sz="2800" b="1" dirty="0" smtClean="0">
                <a:solidFill>
                  <a:srgbClr val="008000"/>
                </a:solidFill>
                <a:latin typeface="Tahoma" panose="020B0604030504040204" pitchFamily="34" charset="0"/>
              </a:rPr>
              <a:t>ООП НОО, ООП ООО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t="31250" r="24561" b="8749"/>
          <a:stretch>
            <a:fillRect/>
          </a:stretch>
        </p:blipFill>
        <p:spPr bwMode="auto">
          <a:xfrm>
            <a:off x="928688" y="1000125"/>
            <a:ext cx="321468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30000" r="24365" b="8749"/>
          <a:stretch>
            <a:fillRect/>
          </a:stretch>
        </p:blipFill>
        <p:spPr bwMode="auto">
          <a:xfrm>
            <a:off x="5357813" y="3714750"/>
            <a:ext cx="37861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4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49250" y="188913"/>
            <a:ext cx="8229600" cy="836612"/>
          </a:xfrm>
        </p:spPr>
        <p:txBody>
          <a:bodyPr>
            <a:noAutofit/>
          </a:bodyPr>
          <a:lstStyle/>
          <a:p>
            <a:pPr lvl="0" algn="ctr" eaLnBrk="1" hangingPunct="1"/>
            <a:r>
              <a:rPr lang="ru-RU" alt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контрольно-оценочной </a:t>
            </a: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учителя</a:t>
            </a:r>
            <a:b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dirty="0" smtClean="0">
              <a:solidFill>
                <a:srgbClr val="00B050"/>
              </a:solidFill>
            </a:endParaRP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430213" y="1125539"/>
            <a:ext cx="3797300" cy="374362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</a:t>
            </a:r>
            <a:r>
              <a:rPr lang="ru-RU" altLang="ru-RU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endParaRPr lang="ru-RU" alt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омплексный подход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alt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alt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уровневый подход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572000" y="1125538"/>
            <a:ext cx="4464050" cy="403165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endParaRPr lang="ru-RU" alt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ru-RU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учебных достижений на </a:t>
            </a:r>
            <a:r>
              <a:rPr lang="ru-RU" alt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деятельностной</a:t>
            </a:r>
            <a:r>
              <a:rPr lang="ru-RU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основе</a:t>
            </a:r>
          </a:p>
          <a:p>
            <a:pPr marL="0" indent="0" eaLnBrk="1" hangingPunct="1">
              <a:buNone/>
              <a:defRPr/>
            </a:pPr>
            <a:endParaRPr lang="ru-RU" alt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ru-RU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как предметных, так и </a:t>
            </a:r>
            <a:r>
              <a:rPr lang="ru-RU" altLang="ru-RU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</a:t>
            </a:r>
          </a:p>
          <a:p>
            <a:pPr marL="0" indent="0" eaLnBrk="1" hangingPunct="1">
              <a:buNone/>
              <a:defRPr/>
            </a:pPr>
            <a:endParaRPr lang="ru-RU" alt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ru-RU" alt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Уровневый подход к содержанию оценки и интерпретации результатов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843337" y="3068960"/>
            <a:ext cx="5048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975100" y="2204864"/>
            <a:ext cx="5048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843337" y="4149080"/>
            <a:ext cx="50323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6" descr="СЙФЫЦ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9" y="5373216"/>
            <a:ext cx="2376265" cy="10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4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0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8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9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1327</Words>
  <Application>Microsoft Office PowerPoint</Application>
  <PresentationFormat>Экран (4:3)</PresentationFormat>
  <Paragraphs>227</Paragraphs>
  <Slides>55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55</vt:i4>
      </vt:variant>
    </vt:vector>
  </HeadingPairs>
  <TitlesOfParts>
    <vt:vector size="78" baseType="lpstr">
      <vt:lpstr>AGLettericaCompressed</vt:lpstr>
      <vt:lpstr>Arial</vt:lpstr>
      <vt:lpstr>Arial Cyr</vt:lpstr>
      <vt:lpstr>Calibri</vt:lpstr>
      <vt:lpstr>Cambria</vt:lpstr>
      <vt:lpstr>Courier New</vt:lpstr>
      <vt:lpstr>Palatino Linotype</vt:lpstr>
      <vt:lpstr>Tahoma</vt:lpstr>
      <vt:lpstr>Times New Roman</vt:lpstr>
      <vt:lpstr>Verdana</vt:lpstr>
      <vt:lpstr>Wingdings</vt:lpstr>
      <vt:lpstr>Wingdings 2</vt:lpstr>
      <vt:lpstr>Трек</vt:lpstr>
      <vt:lpstr>1_Трек</vt:lpstr>
      <vt:lpstr>2_Трек</vt:lpstr>
      <vt:lpstr>3_Трек</vt:lpstr>
      <vt:lpstr>5_Трек</vt:lpstr>
      <vt:lpstr>6_Трек</vt:lpstr>
      <vt:lpstr>7_Трек</vt:lpstr>
      <vt:lpstr>8_Трек</vt:lpstr>
      <vt:lpstr>9_Трек</vt:lpstr>
      <vt:lpstr>10_Трек</vt:lpstr>
      <vt:lpstr>4_Трек</vt:lpstr>
      <vt:lpstr>Презентация PowerPoint</vt:lpstr>
      <vt:lpstr>Презентация PowerPoint</vt:lpstr>
      <vt:lpstr>Перечень оценочных процедур (ОСОКОО)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Обновление контрольно-оценочной деятельности учителя </vt:lpstr>
      <vt:lpstr>Презентация PowerPoint</vt:lpstr>
      <vt:lpstr>Презентация PowerPoint</vt:lpstr>
      <vt:lpstr>Презентация PowerPoint</vt:lpstr>
      <vt:lpstr>Обновление Процедур оценки</vt:lpstr>
      <vt:lpstr>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КЭС-контролируемый элемент содержания </vt:lpstr>
      <vt:lpstr>Презентация PowerPoint</vt:lpstr>
      <vt:lpstr>КТ (КПУ) –код проверяемых умений</vt:lpstr>
      <vt:lpstr>Презентация PowerPoint</vt:lpstr>
      <vt:lpstr>Презентация PowerPoint</vt:lpstr>
      <vt:lpstr>Презентация PowerPoint</vt:lpstr>
      <vt:lpstr>Формирование контрольной работы в ктп.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Протокол контрольной работы в АИС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педагогической деятельности учителей-предметников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повышения качества образования  (с перечислением управленческих действий по реализации прогноза) </vt:lpstr>
      <vt:lpstr>Презентация PowerPoint</vt:lpstr>
      <vt:lpstr>Качество образовательной деятельности каждого педагогического работника с выделением проблемных компонентов в результатах деятельности. </vt:lpstr>
      <vt:lpstr>Презентация PowerPoint</vt:lpstr>
      <vt:lpstr>КуРСЫ ПОВЫШЕНИЯ КВАЛИФИКАЦИИ   (mgpu.ru – институт дополнительного образования)</vt:lpstr>
      <vt:lpstr>Презентация PowerPoint</vt:lpstr>
    </vt:vector>
  </TitlesOfParts>
  <Company>Лицей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 Ильинична</dc:creator>
  <cp:lastModifiedBy>User</cp:lastModifiedBy>
  <cp:revision>97</cp:revision>
  <dcterms:created xsi:type="dcterms:W3CDTF">2015-10-22T06:26:00Z</dcterms:created>
  <dcterms:modified xsi:type="dcterms:W3CDTF">2016-03-08T22:04:11Z</dcterms:modified>
</cp:coreProperties>
</file>