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5" r:id="rId3"/>
    <p:sldId id="266" r:id="rId4"/>
    <p:sldId id="257" r:id="rId5"/>
    <p:sldId id="258" r:id="rId6"/>
    <p:sldId id="260" r:id="rId7"/>
    <p:sldId id="261" r:id="rId8"/>
    <p:sldId id="262" r:id="rId9"/>
    <p:sldId id="263" r:id="rId10"/>
    <p:sldId id="267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10.03.2016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10.03.2016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10.03.2016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10.03.2016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10.03.2016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.xml"/><Relationship Id="rId13" Type="http://schemas.openxmlformats.org/officeDocument/2006/relationships/image" Target="../media/image10.png"/><Relationship Id="rId3" Type="http://schemas.openxmlformats.org/officeDocument/2006/relationships/audio" Target="../media/audio4.wav"/><Relationship Id="rId7" Type="http://schemas.openxmlformats.org/officeDocument/2006/relationships/audio" Target="../media/audio8.wav"/><Relationship Id="rId12" Type="http://schemas.openxmlformats.org/officeDocument/2006/relationships/image" Target="../media/image9.png"/><Relationship Id="rId2" Type="http://schemas.openxmlformats.org/officeDocument/2006/relationships/audio" Target="../media/audio3.wav"/><Relationship Id="rId16" Type="http://schemas.openxmlformats.org/officeDocument/2006/relationships/image" Target="../media/image13.png"/><Relationship Id="rId1" Type="http://schemas.openxmlformats.org/officeDocument/2006/relationships/audio" Target="../media/audio2.wav"/><Relationship Id="rId6" Type="http://schemas.openxmlformats.org/officeDocument/2006/relationships/audio" Target="../media/audio7.wav"/><Relationship Id="rId11" Type="http://schemas.openxmlformats.org/officeDocument/2006/relationships/image" Target="../media/image8.png"/><Relationship Id="rId5" Type="http://schemas.openxmlformats.org/officeDocument/2006/relationships/audio" Target="../media/audio6.wav"/><Relationship Id="rId15" Type="http://schemas.openxmlformats.org/officeDocument/2006/relationships/image" Target="../media/image12.png"/><Relationship Id="rId10" Type="http://schemas.openxmlformats.org/officeDocument/2006/relationships/image" Target="../media/image7.png"/><Relationship Id="rId4" Type="http://schemas.openxmlformats.org/officeDocument/2006/relationships/audio" Target="../media/audio5.wav"/><Relationship Id="rId9" Type="http://schemas.openxmlformats.org/officeDocument/2006/relationships/audio" Target="../media/audio9.wav"/><Relationship Id="rId1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file:///C:\Users\&#1052;&#1072;&#1088;&#1080;&#1085;&#1072;\Desktop\boy_math.gi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-285776"/>
            <a:ext cx="8358214" cy="3000396"/>
          </a:xfrm>
        </p:spPr>
        <p:txBody>
          <a:bodyPr>
            <a:normAutofit/>
          </a:bodyPr>
          <a:lstStyle/>
          <a:p>
            <a:r>
              <a:rPr lang="ru-RU" sz="4000" i="1" dirty="0" smtClean="0">
                <a:solidFill>
                  <a:srgbClr val="FF0000"/>
                </a:solidFill>
                <a:latin typeface="Arial Black" pitchFamily="34" charset="0"/>
              </a:rPr>
              <a:t>          ПОСЧИТАЙ </a:t>
            </a:r>
            <a:br>
              <a:rPr lang="ru-RU" sz="4000" i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4000" i="1" dirty="0" smtClean="0">
                <a:solidFill>
                  <a:srgbClr val="FF0000"/>
                </a:solidFill>
                <a:latin typeface="Arial Black" pitchFamily="34" charset="0"/>
              </a:rPr>
              <a:t>           УГЛЫ У </a:t>
            </a:r>
            <a:br>
              <a:rPr lang="ru-RU" sz="4000" i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4000" i="1" dirty="0" smtClean="0">
                <a:solidFill>
                  <a:srgbClr val="FF0000"/>
                </a:solidFill>
                <a:latin typeface="Arial Black" pitchFamily="34" charset="0"/>
              </a:rPr>
              <a:t>           ФИГУРЫ</a:t>
            </a:r>
            <a:endParaRPr lang="ru-RU" sz="4000" i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4572008"/>
            <a:ext cx="6172200" cy="2071702"/>
          </a:xfrm>
        </p:spPr>
        <p:txBody>
          <a:bodyPr>
            <a:normAutofit/>
          </a:bodyPr>
          <a:lstStyle/>
          <a:p>
            <a:r>
              <a:rPr lang="ru-RU" dirty="0" smtClean="0"/>
              <a:t> МУЛЬТИМЕДИЙНАЯ ИГРА ПО ФОРМИРОВАНИЮ ЭЛЕМЕНТАРНЫХ МАТЕМАТИЧЕСКИХ ПРЕДСТАВЛЕНИЙ</a:t>
            </a:r>
          </a:p>
          <a:p>
            <a:r>
              <a:rPr lang="ru-RU" sz="1500" dirty="0" smtClean="0"/>
              <a:t>(</a:t>
            </a:r>
            <a:r>
              <a:rPr lang="ru-RU" sz="1300" dirty="0" smtClean="0"/>
              <a:t>ДЛЯ СТАРШЕГО ДОШКОЛЬНОГО ВОЗОРАСТА)</a:t>
            </a:r>
          </a:p>
          <a:p>
            <a:pPr algn="r"/>
            <a:r>
              <a:rPr lang="ru-RU" dirty="0" smtClean="0"/>
              <a:t>           </a:t>
            </a:r>
            <a:r>
              <a:rPr lang="ru-RU" sz="1400" b="0" dirty="0" smtClean="0"/>
              <a:t>Разработала воспитатель ГБОУ ООШ №23 </a:t>
            </a:r>
          </a:p>
          <a:p>
            <a:pPr algn="r"/>
            <a:r>
              <a:rPr lang="ru-RU" sz="1400" b="0" dirty="0" smtClean="0"/>
              <a:t>СП – детский сад: </a:t>
            </a:r>
            <a:r>
              <a:rPr lang="ru-RU" sz="1400" b="0" dirty="0" err="1" smtClean="0"/>
              <a:t>Булдыркаева</a:t>
            </a:r>
            <a:r>
              <a:rPr lang="ru-RU" sz="1400" b="0" dirty="0" smtClean="0"/>
              <a:t> М.М. </a:t>
            </a:r>
            <a:endParaRPr lang="ru-RU" sz="1400" b="0" dirty="0"/>
          </a:p>
        </p:txBody>
      </p:sp>
      <p:pic>
        <p:nvPicPr>
          <p:cNvPr id="4" name="Picture 6" descr="Геометрические фигуры для детей видео - Всё о фигуре здесь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6072198" y="142852"/>
            <a:ext cx="2588395" cy="273630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prstTxWarp prst="textInflate">
              <a:avLst/>
            </a:prstTxWarp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Назови фигуру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2900354" cy="550072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270248" y="1214422"/>
            <a:ext cx="3657600" cy="5643578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Треугольник</a:t>
            </a:r>
          </a:p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Квадрат</a:t>
            </a:r>
          </a:p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Ромб</a:t>
            </a:r>
          </a:p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Пятиугольник</a:t>
            </a:r>
          </a:p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Шестиугольник</a:t>
            </a:r>
          </a:p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Овал</a:t>
            </a:r>
          </a:p>
          <a:p>
            <a:endParaRPr lang="ru-RU" dirty="0"/>
          </a:p>
        </p:txBody>
      </p:sp>
      <p:pic>
        <p:nvPicPr>
          <p:cNvPr id="7" name="овал">
            <a:hlinkClick r:id="" action="ppaction://media"/>
          </p:cNvPr>
          <p:cNvPicPr>
            <a:picLocks noRot="1" noChangeAspect="1"/>
          </p:cNvPicPr>
          <p:nvPr>
            <a:wavAudioFile r:embed="rId1" name="овал"/>
          </p:nvPr>
        </p:nvPicPr>
        <p:blipFill>
          <a:blip r:embed="rId10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sp>
        <p:nvSpPr>
          <p:cNvPr id="8" name="Шестиугольник 7"/>
          <p:cNvSpPr/>
          <p:nvPr/>
        </p:nvSpPr>
        <p:spPr>
          <a:xfrm>
            <a:off x="642910" y="1214422"/>
            <a:ext cx="1060704" cy="914400"/>
          </a:xfrm>
          <a:prstGeom prst="hexag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авильный пятиугольник 8"/>
          <p:cNvSpPr/>
          <p:nvPr/>
        </p:nvSpPr>
        <p:spPr>
          <a:xfrm>
            <a:off x="714348" y="2928934"/>
            <a:ext cx="960120" cy="914400"/>
          </a:xfrm>
          <a:prstGeom prst="pentago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омб 9"/>
          <p:cNvSpPr/>
          <p:nvPr/>
        </p:nvSpPr>
        <p:spPr>
          <a:xfrm>
            <a:off x="2428860" y="5072074"/>
            <a:ext cx="914400" cy="914400"/>
          </a:xfrm>
          <a:prstGeom prst="diamon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14348" y="5072074"/>
            <a:ext cx="914400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7000892" y="5572140"/>
            <a:ext cx="1700218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4643438" y="5000636"/>
            <a:ext cx="1060704" cy="914400"/>
          </a:xfrm>
          <a:prstGeom prst="triangl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ШЕСТИУГОЛЬНИК">
            <a:hlinkClick r:id="" action="ppaction://media"/>
          </p:cNvPr>
          <p:cNvPicPr>
            <a:picLocks noRot="1" noChangeAspect="1"/>
          </p:cNvPicPr>
          <p:nvPr>
            <a:wavAudioFile r:embed="rId2" name="ШЕСТИУГОЛЬНИК"/>
          </p:nvPr>
        </p:nvPicPr>
        <p:blipFill>
          <a:blip r:embed="rId11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15" name="ПЯТИУГОЛЬНИК">
            <a:hlinkClick r:id="" action="ppaction://media"/>
          </p:cNvPr>
          <p:cNvPicPr>
            <a:picLocks noRot="1" noChangeAspect="1"/>
          </p:cNvPicPr>
          <p:nvPr>
            <a:wavAudioFile r:embed="rId3" name="ПЯТИУГОЛЬНИК"/>
          </p:nvPr>
        </p:nvPicPr>
        <p:blipFill>
          <a:blip r:embed="rId12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16" name="ТРЕУГ">
            <a:hlinkClick r:id="" action="ppaction://media"/>
          </p:cNvPr>
          <p:cNvPicPr>
            <a:picLocks noRot="1" noChangeAspect="1"/>
          </p:cNvPicPr>
          <p:nvPr>
            <a:wavAudioFile r:embed="rId4" name="ТРЕУГ"/>
          </p:nvPr>
        </p:nvPicPr>
        <p:blipFill>
          <a:blip r:embed="rId13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17" name="КВАДРАТ">
            <a:hlinkClick r:id="" action="ppaction://media"/>
          </p:cNvPr>
          <p:cNvPicPr>
            <a:picLocks noRot="1" noChangeAspect="1"/>
          </p:cNvPicPr>
          <p:nvPr>
            <a:wavAudioFile r:embed="rId5" name="КВАДРАТ"/>
          </p:nvPr>
        </p:nvPicPr>
        <p:blipFill>
          <a:blip r:embed="rId1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18" name="РОМБ">
            <a:hlinkClick r:id="" action="ppaction://media"/>
          </p:cNvPr>
          <p:cNvPicPr>
            <a:picLocks noRot="1" noChangeAspect="1"/>
          </p:cNvPicPr>
          <p:nvPr>
            <a:wavAudioFile r:embed="rId6" name="РОМБ"/>
          </p:nvPr>
        </p:nvPicPr>
        <p:blipFill>
          <a:blip r:embed="rId15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19" name="ПЯТИУ">
            <a:hlinkClick r:id="" action="ppaction://media"/>
          </p:cNvPr>
          <p:cNvPicPr>
            <a:picLocks noRot="1" noChangeAspect="1"/>
          </p:cNvPicPr>
          <p:nvPr>
            <a:wavAudioFile r:embed="rId7" name="ПЯТИУ"/>
          </p:nvPr>
        </p:nvPicPr>
        <p:blipFill>
          <a:blip r:embed="rId16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треугольник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треугольник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треугольник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треугольник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треугольник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треугольник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729 0.00948 0.01007 0.02012 0.01545 0.03076 C 0.01719 0.03931 0.01945 0.04694 0.02153 0.05527 C 0.02379 0.06475 0.02379 0.07447 0.02622 0.08395 C 0.02848 0.10129 0.03229 0.11794 0.03386 0.13529 C 0.03681 0.16905 0.03889 0.20236 0.04306 0.23566 C 0.04618 0.26064 0.04549 0.28677 0.04931 0.31151 C 0.054 0.3425 0.05782 0.37187 0.06007 0.40379 C 0.05973 0.44496 0.0691 0.54093 0.05243 0.59829 C 0.05 0.61725 0.04601 0.62766 0.04167 0.64523 C 0.04028 0.65101 0.03785 0.66188 0.03386 0.66397 C 0.02396 0.66836 0.01511 0.67854 0.00625 0.68617 C 0.00278 0.68941 -0.00191 0.68894 -0.00607 0.69056 C -0.02152 0.69565 -0.03784 0.69056 -0.05382 0.69056 " pathEditMode="relative" ptsTypes="fffffffffffffA">
                                      <p:cBhvr>
                                        <p:cTn id="2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ТРЕУГ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816 0.00069 -0.01649 0.00092 -0.02465 0.00208 C -0.03906 0.00393 -0.05174 0.01572 -0.06614 0.0185 C -0.07743 0.02359 -0.07222 0.02174 -0.0816 0.02451 C -0.0868 0.02983 -0.0908 0.03423 -0.09705 0.037 C -0.09809 0.03978 -0.09844 0.04301 -0.1 0.0451 C -0.10121 0.04671 -0.1033 0.04602 -0.10469 0.04718 C -0.11562 0.05712 -0.10312 0.05111 -0.11389 0.05527 C -0.12517 0.06522 -0.13229 0.07955 -0.14149 0.09227 C -0.14514 0.10615 -0.15399 0.11771 -0.16319 0.12511 C -0.16771 0.13436 -0.1743 0.14616 -0.18003 0.15379 C -0.18333 0.16674 -0.19271 0.18871 -0.2 0.19889 C -0.2026 0.21253 -0.19965 0.20236 -0.20781 0.21531 C -0.21545 0.2271 -0.22344 0.23982 -0.23073 0.25208 C -0.24045 0.26873 -0.23264 0.26041 -0.24149 0.2685 C -0.2434 0.27636 -0.25174 0.28585 -0.25694 0.29093 C -0.26493 0.30689 -0.25486 0.28839 -0.26458 0.30134 C -0.26632 0.30365 -0.27205 0.31707 -0.27239 0.31776 C -0.27535 0.32331 -0.27795 0.32932 -0.2816 0.33418 C -0.28316 0.33626 -0.28472 0.33811 -0.28611 0.34019 C -0.29358 0.35222 -0.28559 0.34066 -0.2908 0.35245 C -0.29305 0.35754 -0.29601 0.36193 -0.29844 0.36679 C -0.30087 0.37997 -0.30208 0.38992 -0.31076 0.39755 C -0.31788 0.41165 -0.32552 0.42345 -0.33385 0.43663 C -0.33906 0.44496 -0.34253 0.45259 -0.3493 0.45906 C -0.35087 0.46253 -0.35174 0.46646 -0.35382 0.46924 C -0.35503 0.47086 -0.35712 0.47017 -0.35851 0.47132 C -0.3618 0.4741 -0.36441 0.47872 -0.36771 0.48173 C -0.37274 0.49167 -0.37778 0.50092 -0.38316 0.51041 C -0.39288 0.52706 -0.38489 0.51873 -0.39392 0.52683 C -0.40174 0.54163 -0.40799 0.55712 -0.41545 0.57169 C -0.41753 0.57609 -0.41892 0.58071 -0.42153 0.58418 C -0.42726 0.59158 -0.43108 0.59991 -0.43542 0.60869 C -0.43941 0.61656 -0.43976 0.62881 -0.44462 0.63529 " pathEditMode="relative" ptsTypes="fffffffffffffffffffffffffffffffffA">
                                      <p:cBhvr>
                                        <p:cTn id="33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КВАДРАТ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312 0.00278 -0.00555 0.00717 -0.0092 0.00833 C -0.02048 0.0118 -0.03177 0.0155 -0.04305 0.01851 C -0.04618 0.02128 -0.04913 0.02382 -0.05225 0.0266 C -0.05381 0.02799 -0.05677 0.03076 -0.05677 0.03076 C -0.05781 0.03284 -0.0585 0.03516 -0.05989 0.03701 C -0.06128 0.03863 -0.06336 0.03909 -0.06458 0.04094 C -0.06701 0.04464 -0.06857 0.04926 -0.07066 0.05343 C -0.0717 0.05551 -0.07378 0.05944 -0.07378 0.05944 C -0.07586 0.06777 -0.07916 0.07679 -0.08298 0.08395 C -0.08524 0.09321 -0.0868 0.10269 -0.09062 0.11078 C -0.09479 0.13206 -0.10312 0.1538 -0.11215 0.17207 C -0.11406 0.18271 -0.11875 0.19311 -0.12447 0.20098 C -0.125 0.20306 -0.12534 0.20514 -0.12604 0.20699 C -0.12691 0.2093 -0.12847 0.21092 -0.12916 0.21323 C -0.13402 0.23012 -0.12656 0.21763 -0.13524 0.22965 C -0.13576 0.23173 -0.13611 0.23382 -0.1368 0.23567 C -0.13767 0.23798 -0.13923 0.2396 -0.13993 0.24191 C -0.1434 0.25255 -0.13958 0.247 -0.14305 0.25625 C -0.14583 0.26365 -0.14878 0.27197 -0.15225 0.27868 C -0.1552 0.29071 -0.15763 0.30296 -0.16302 0.3136 C -0.16475 0.32216 -0.16684 0.32864 -0.17066 0.33604 C -0.17447 0.35616 -0.18142 0.37512 -0.18454 0.39547 C -0.18854 0.4216 -0.18854 0.45259 -0.2 0.47549 C -0.20225 0.48543 -0.20607 0.49237 -0.21076 0.5 C -0.21423 0.50555 -0.21527 0.51249 -0.2184 0.51851 C -0.21996 0.52683 -0.22204 0.53169 -0.22447 0.53909 C -0.22847 0.55111 -0.22899 0.56245 -0.2368 0.5717 " pathEditMode="relative" ptsTypes="fffffffffffffffffffffffffffA">
                                      <p:cBhvr>
                                        <p:cTn id="38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РОМБ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09066E-6 C -0.03107 0.01411 -0.02066 0.00833 -0.07829 0.01018 C -0.09184 0.01318 -0.10625 0.01827 -0.1184 0.0266 C -0.12517 0.03122 -0.12152 0.02567 -0.12916 0.03284 C -0.14027 0.04325 -0.14444 0.05181 -0.15833 0.05944 C -0.16527 0.07262 -0.15677 0.05921 -0.16753 0.06753 C -0.16944 0.06892 -0.17031 0.07239 -0.17222 0.07378 C -0.175 0.07586 -0.17829 0.07655 -0.18142 0.07794 C -0.18836 0.08095 -0.18437 0.0828 -0.19062 0.08811 C -0.19305 0.0902 -0.19583 0.09089 -0.19843 0.09228 C -0.20364 0.09922 -0.20659 0.10199 -0.21371 0.10453 C -0.22274 0.1124 -0.22934 0.12049 -0.23993 0.12304 C -0.24548 0.12442 -0.25121 0.12558 -0.25677 0.12697 C -0.25989 0.12766 -0.26614 0.12905 -0.26614 0.12928 C -0.2717 0.13414 -0.27986 0.1383 -0.28611 0.14131 C -0.2901 0.14316 -0.29843 0.14547 -0.29843 0.1457 C -0.30729 0.15148 -0.31632 0.15356 -0.32604 0.15565 C -0.34861 0.17577 -0.38715 0.17299 -0.41076 0.17415 C -0.42413 0.17484 -0.43732 0.17553 -0.45069 0.17623 C -0.45208 0.17669 -0.45972 0.17923 -0.46145 0.18039 C -0.47743 0.19219 -0.46475 0.18594 -0.47534 0.19057 C -0.4802 0.19519 -0.48298 0.19681 -0.48906 0.19681 " pathEditMode="relative" rAng="0" ptsTypes="fffffffffffffffffffffA">
                                      <p:cBhvr>
                                        <p:cTn id="43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5" y="98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ПЯТИУ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528 -0.01318 0.00764 0.0081 -0.00764 -0.01225 C -0.01024 -0.01572 -0.01684 -0.02035 -0.01684 -0.02035 C -0.02344 -0.03769 -0.0243 -0.05643 -0.03073 -0.07377 C -0.03194 -0.08557 -0.03299 -0.09389 -0.0368 -0.10453 C -0.03941 -0.12141 -0.04496 -0.13644 -0.04757 -0.15356 C -0.04948 -0.18015 -0.05226 -0.20536 -0.06146 -0.22941 C -0.0625 -0.24306 -0.06354 -0.2567 -0.06458 -0.27035 C -0.06493 -0.27405 -0.06684 -0.26364 -0.06771 -0.26017 C -0.0684 -0.25763 -0.0684 -0.25462 -0.0691 -0.25208 C -0.0717 -0.24237 -0.075 -0.23265 -0.07847 -0.2234 C -0.07969 -0.21114 -0.08038 -0.20143 -0.08455 -0.19056 C -0.08663 -0.17946 -0.08698 -0.17137 -0.09219 -0.16188 C -0.09601 -0.1413 -0.09045 -0.16651 -0.09844 -0.14546 C -0.10764 -0.12118 -0.09045 -0.15425 -0.10451 -0.12904 C -0.11545 -0.08533 -0.17882 -0.10499 -0.19531 -0.10453 C -0.19896 -0.10291 -0.20451 -0.1006 -0.20764 -0.09829 C -0.20955 -0.0969 -0.21597 -0.0895 -0.2184 -0.08811 C -0.22031 -0.08695 -0.2224 -0.08672 -0.22448 -0.08603 C -0.22604 -0.08533 -0.2276 -0.08487 -0.22917 -0.08395 C -0.24687 -0.07331 -0.25746 -0.06776 -0.27691 -0.06545 C -0.29028 -0.06614 -0.30365 -0.06591 -0.31684 -0.06753 C -0.32205 -0.06822 -0.32986 -0.07331 -0.33524 -0.07585 C -0.33924 -0.0777 -0.3434 -0.07701 -0.34757 -0.0777 C -0.40937 -0.09829 -0.48108 -0.09227 -0.54462 -0.0962 C -0.55121 -0.09759 -0.55799 -0.09898 -0.56458 -0.10037 C -0.56875 -0.10106 -0.57274 -0.10175 -0.57691 -0.10245 C -0.58003 -0.10314 -0.58299 -0.10384 -0.58611 -0.10453 C -0.58976 -0.10522 -0.60052 -0.10661 -0.59687 -0.10661 C -0.5809 -0.10661 -0.5651 -0.10522 -0.54913 -0.10453 C -0.5408 -0.10546 -0.53177 -0.10314 -0.52448 -0.10846 C -0.5099 -0.1191 -0.52135 -0.11679 -0.50608 -0.11679 " pathEditMode="relative" ptsTypes="fffffffffffffffffffffffffffffffA">
                                      <p:cBhvr>
                                        <p:cTn id="48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ШЕСТИУГОЛЬНИК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2309 0.00185 0.04479 0.00463 0.06753 0.01018 C 0.07517 0.01203 0.08489 0.01735 0.09218 0.02058 C 0.09392 0.02128 0.09513 0.02336 0.09687 0.02452 C 0.09826 0.02544 0.09982 0.0259 0.10138 0.0266 C 0.12257 0.03469 0.14236 0.04602 0.16302 0.05527 C 0.16736 0.05712 0.17118 0.06082 0.17534 0.0636 C 0.18298 0.06869 0.19184 0.07216 0.2 0.07586 C 0.20555 0.08094 0.21197 0.08534 0.2184 0.08811 C 0.23507 0.10361 0.21145 0.08256 0.2276 0.09436 C 0.24201 0.10477 0.24774 0.11286 0.26458 0.11679 C 0.27465 0.12142 0.26441 0.11494 0.27066 0.12512 C 0.27187 0.12697 0.27378 0.12766 0.27534 0.12905 C 0.27638 0.13113 0.27673 0.13437 0.27847 0.13529 C 0.28437 0.13807 0.29687 0.13946 0.29687 0.13946 C 0.30868 0.14501 0.31979 0.14894 0.33229 0.15171 C 0.33906 0.15796 0.34444 0.15703 0.35225 0.15981 C 0.36579 0.16443 0.37829 0.16813 0.39218 0.17021 C 0.38229 0.17253 0.37378 0.17415 0.36458 0.17831 C 0.35486 0.19126 0.34184 0.1901 0.32916 0.19473 C 0.32604 0.19588 0.32309 0.19773 0.31996 0.19889 C 0.31788 0.19959 0.31579 0.20028 0.31371 0.20097 C 0.31093 0.21924 0.31215 0.20768 0.31215 0.23566 " pathEditMode="relative" ptsTypes="ffffffffffffffffffffffA">
                                      <p:cBhvr>
                                        <p:cTn id="53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овал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8" dur="6738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>
                <p:cTn id="5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  <p:audio>
              <p:cMediaNode vol="91000">
                <p:cTn id="6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5" dur="4208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audio>
              <p:cMediaNode>
                <p:cTn id="6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1" dur="3878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audio>
              <p:cMediaNode>
                <p:cTn id="7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7" dur="3498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audio>
              <p:cMediaNode>
                <p:cTn id="7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3" dur="4238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audio>
              <p:cMediaNode>
                <p:cTn id="8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"/>
                </p:tgtEl>
              </p:cMediaNode>
            </p:audio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7467600" cy="4000528"/>
          </a:xfrm>
        </p:spPr>
        <p:txBody>
          <a:bodyPr>
            <a:noAutofit/>
          </a:bodyPr>
          <a:lstStyle/>
          <a:p>
            <a:r>
              <a:rPr lang="ru-RU" sz="6000" i="1" dirty="0" smtClean="0">
                <a:latin typeface="Lucida Console" pitchFamily="49" charset="0"/>
              </a:rPr>
              <a:t>         </a:t>
            </a:r>
            <a:r>
              <a:rPr lang="ru-RU" sz="6000" b="1" i="1" dirty="0" smtClean="0">
                <a:solidFill>
                  <a:srgbClr val="FF0000"/>
                </a:solidFill>
                <a:latin typeface="Lucida Console" pitchFamily="49" charset="0"/>
              </a:rPr>
              <a:t>ПОТРЕНИРОВАЛСЯ?</a:t>
            </a:r>
            <a:br>
              <a:rPr lang="ru-RU" sz="6000" b="1" i="1" dirty="0" smtClean="0">
                <a:solidFill>
                  <a:srgbClr val="FF0000"/>
                </a:solidFill>
                <a:latin typeface="Lucida Console" pitchFamily="49" charset="0"/>
              </a:rPr>
            </a:br>
            <a:r>
              <a:rPr lang="ru-RU" sz="6000" b="1" i="1" dirty="0" smtClean="0">
                <a:solidFill>
                  <a:srgbClr val="FF0000"/>
                </a:solidFill>
                <a:latin typeface="Lucida Console" pitchFamily="49" charset="0"/>
              </a:rPr>
              <a:t>    ТЫ</a:t>
            </a:r>
            <a:br>
              <a:rPr lang="ru-RU" sz="6000" b="1" i="1" dirty="0" smtClean="0">
                <a:solidFill>
                  <a:srgbClr val="FF0000"/>
                </a:solidFill>
                <a:latin typeface="Lucida Console" pitchFamily="49" charset="0"/>
              </a:rPr>
            </a:br>
            <a:r>
              <a:rPr lang="ru-RU" sz="6000" b="1" i="1" dirty="0" smtClean="0">
                <a:solidFill>
                  <a:srgbClr val="FF0000"/>
                </a:solidFill>
                <a:latin typeface="Lucida Console" pitchFamily="49" charset="0"/>
              </a:rPr>
              <a:t>МОЛОДЕЦ !!!</a:t>
            </a:r>
            <a:r>
              <a:rPr lang="ru-RU" sz="6000" b="1" dirty="0" smtClean="0">
                <a:solidFill>
                  <a:srgbClr val="FF0000"/>
                </a:solidFill>
                <a:latin typeface="Lucida Console" pitchFamily="49" charset="0"/>
              </a:rPr>
              <a:t/>
            </a:r>
            <a:br>
              <a:rPr lang="ru-RU" sz="6000" b="1" dirty="0" smtClean="0">
                <a:solidFill>
                  <a:srgbClr val="FF0000"/>
                </a:solidFill>
                <a:latin typeface="Lucida Console" pitchFamily="49" charset="0"/>
              </a:rPr>
            </a:br>
            <a:endParaRPr lang="ru-RU" sz="6000" b="1" i="1" dirty="0">
              <a:solidFill>
                <a:srgbClr val="FF0000"/>
              </a:solidFill>
              <a:latin typeface="Lucida Console" pitchFamily="49" charset="0"/>
            </a:endParaRPr>
          </a:p>
        </p:txBody>
      </p:sp>
      <p:pic>
        <p:nvPicPr>
          <p:cNvPr id="4" name="Picture 18" descr="Игра. Логическая цепочка.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7145750">
            <a:off x="4335825" y="3198288"/>
            <a:ext cx="5371092" cy="223795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://s020.radikal.ru/i709/1407/9b/43e3627d6e9d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3786190"/>
            <a:ext cx="3500462" cy="250033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      Цели и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задачи игры</a:t>
            </a:r>
            <a:r>
              <a:rPr lang="ru-RU" dirty="0" smtClean="0">
                <a:solidFill>
                  <a:srgbClr val="FF0000"/>
                </a:solidFill>
              </a:rPr>
              <a:t>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>
                <a:solidFill>
                  <a:srgbClr val="FF0000"/>
                </a:solidFill>
              </a:rPr>
              <a:t>1.</a:t>
            </a:r>
            <a:r>
              <a:rPr lang="ru-RU" dirty="0" smtClean="0"/>
              <a:t>Развить у ребенка интерес к математике в дошкольном возрасте через ИКТ.</a:t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</a:rPr>
              <a:t>2.</a:t>
            </a:r>
            <a:r>
              <a:rPr lang="ru-RU" dirty="0" smtClean="0"/>
              <a:t>Приобщать к предмету в игровой и занимательной форме. </a:t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</a:rPr>
              <a:t>3.</a:t>
            </a:r>
            <a:r>
              <a:rPr lang="ru-RU" dirty="0" smtClean="0"/>
              <a:t>Развивать память, внимание, мышление.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>
                <a:solidFill>
                  <a:srgbClr val="FF0000"/>
                </a:solidFill>
              </a:rPr>
              <a:t>4.</a:t>
            </a:r>
            <a:r>
              <a:rPr lang="ru-RU" dirty="0" smtClean="0"/>
              <a:t>Закрепить знания геометрических фигур,  считать от 0 до10.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>
                <a:solidFill>
                  <a:srgbClr val="FF0000"/>
                </a:solidFill>
              </a:rPr>
              <a:t>5.</a:t>
            </a:r>
            <a:r>
              <a:rPr lang="ru-RU" dirty="0" smtClean="0"/>
              <a:t>Воспитывать готовность к обучению в школе: развитие самостоятельности, ответственности, настойчивости в преодолении трудностей, координации движений глаз и мелкой моторики рук, умений самоконтроля и самооценки.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Chevron">
              <a:avLst/>
            </a:prstTxWarp>
          </a:bodyPr>
          <a:lstStyle/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ПРАВИЛА ИГРЫ.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29576" cy="4543444"/>
          </a:xfr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457200" indent="-457200">
              <a:buNone/>
            </a:pPr>
            <a:r>
              <a:rPr lang="ru-RU" dirty="0" smtClean="0"/>
              <a:t>1. Посмотри на геометрическую фигуру.</a:t>
            </a:r>
          </a:p>
          <a:p>
            <a:pPr marL="457200" indent="-457200">
              <a:buNone/>
            </a:pPr>
            <a:r>
              <a:rPr lang="ru-RU" dirty="0" smtClean="0"/>
              <a:t>2. Посчитай, сколько у нее углов.</a:t>
            </a:r>
          </a:p>
          <a:p>
            <a:pPr marL="457200" indent="-457200">
              <a:buNone/>
            </a:pPr>
            <a:r>
              <a:rPr lang="ru-RU" dirty="0" smtClean="0"/>
              <a:t>3. Нажми на соответствующий овал с цифрой.</a:t>
            </a:r>
          </a:p>
          <a:p>
            <a:pPr marL="457200" indent="-457200">
              <a:buNone/>
            </a:pPr>
            <a:r>
              <a:rPr lang="ru-RU" dirty="0" smtClean="0"/>
              <a:t>4. Правильный ответ будет выделен, при помощи анимации и </a:t>
            </a:r>
            <a:r>
              <a:rPr lang="ru-RU" dirty="0" smtClean="0"/>
              <a:t>звука </a:t>
            </a:r>
            <a:r>
              <a:rPr lang="ru-RU" smtClean="0"/>
              <a:t>(слайды 4-9).</a:t>
            </a:r>
            <a:endParaRPr lang="ru-RU" dirty="0" smtClean="0"/>
          </a:p>
          <a:p>
            <a:pPr marL="457200" indent="-457200">
              <a:buNone/>
            </a:pPr>
            <a:r>
              <a:rPr lang="ru-RU" dirty="0" smtClean="0"/>
              <a:t>5. Назови фигуру правильно (слайд № 10). При нажатии на фигуру прозвучит ее название.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143240" y="4929198"/>
            <a:ext cx="1357322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642910" y="4929198"/>
            <a:ext cx="1060704" cy="914400"/>
          </a:xfrm>
          <a:prstGeom prst="triangl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авильный пятиугольник 5"/>
          <p:cNvSpPr/>
          <p:nvPr/>
        </p:nvSpPr>
        <p:spPr>
          <a:xfrm>
            <a:off x="4643438" y="4857760"/>
            <a:ext cx="960120" cy="914400"/>
          </a:xfrm>
          <a:prstGeom prst="pentagon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Шестиугольник 6"/>
          <p:cNvSpPr/>
          <p:nvPr/>
        </p:nvSpPr>
        <p:spPr>
          <a:xfrm>
            <a:off x="5857884" y="4857760"/>
            <a:ext cx="1060704" cy="914400"/>
          </a:xfrm>
          <a:prstGeom prst="hexag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000232" y="4929198"/>
            <a:ext cx="914400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омб 8"/>
          <p:cNvSpPr/>
          <p:nvPr/>
        </p:nvSpPr>
        <p:spPr>
          <a:xfrm>
            <a:off x="7072330" y="4929198"/>
            <a:ext cx="914400" cy="914400"/>
          </a:xfrm>
          <a:prstGeom prst="diamon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5429256" y="371475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3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6286512" y="207167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4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7143768" y="57148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2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714876" y="5357826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1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357158" y="928670"/>
            <a:ext cx="3714776" cy="5357850"/>
          </a:xfrm>
          <a:prstGeom prst="triangl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9218" name="Picture 2" descr="http://www.playcast.ru/uploads/2015/07/09/1426957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7422" y="285728"/>
            <a:ext cx="3810000" cy="295275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4" grpId="1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571472" y="571480"/>
            <a:ext cx="914400" cy="914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1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571472" y="3500438"/>
            <a:ext cx="914400" cy="914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4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571472" y="2000240"/>
            <a:ext cx="914400" cy="914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6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71472" y="5000636"/>
            <a:ext cx="914400" cy="914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8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>
            <a:off x="2643174" y="571480"/>
            <a:ext cx="3500462" cy="3643338"/>
          </a:xfrm>
          <a:prstGeom prst="flowChart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194" name="Picture 2" descr="http://rs287.pbsrc.com/albums/ll137/letthi/btfly2.gif~c200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60" y="3571876"/>
            <a:ext cx="2786082" cy="2905132"/>
          </a:xfrm>
          <a:prstGeom prst="rect">
            <a:avLst/>
          </a:prstGeom>
          <a:noFill/>
        </p:spPr>
      </p:pic>
      <p:pic>
        <p:nvPicPr>
          <p:cNvPr id="8" name="Picture 2" descr="http://rs287.pbsrc.com/albums/ll137/letthi/btfly2.gif~c200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496" y="5000636"/>
            <a:ext cx="1476372" cy="1547810"/>
          </a:xfrm>
          <a:prstGeom prst="rect">
            <a:avLst/>
          </a:prstGeom>
          <a:noFill/>
        </p:spPr>
      </p:pic>
      <p:pic>
        <p:nvPicPr>
          <p:cNvPr id="9" name="Picture 2" descr="http://rs287.pbsrc.com/albums/ll137/letthi/btfly2.gif~c200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702" y="1857364"/>
            <a:ext cx="1905000" cy="1905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9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571472" y="4929198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2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571472" y="1071546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5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571472" y="3571876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0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71472" y="2357430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8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 rot="-5400000">
            <a:off x="2143108" y="2214554"/>
            <a:ext cx="4500594" cy="2500330"/>
          </a:xfrm>
          <a:prstGeom prst="ellipse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2" descr="http://myfl.ru/files/u6710/951631300_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60" y="0"/>
            <a:ext cx="2714644" cy="2143140"/>
          </a:xfrm>
          <a:prstGeom prst="rect">
            <a:avLst/>
          </a:prstGeom>
          <a:noFill/>
        </p:spPr>
      </p:pic>
      <p:pic>
        <p:nvPicPr>
          <p:cNvPr id="8" name="Picture 2" descr="http://rs287.pbsrc.com/albums/ll137/letthi/btfly2.gif~c200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388" y="4572008"/>
            <a:ext cx="1905000" cy="1905000"/>
          </a:xfrm>
          <a:prstGeom prst="rect">
            <a:avLst/>
          </a:prstGeom>
          <a:noFill/>
        </p:spPr>
      </p:pic>
      <p:pic>
        <p:nvPicPr>
          <p:cNvPr id="9" name="Picture 2" descr="http://rs287.pbsrc.com/albums/ll137/letthi/btfly2.gif~c200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1571604" y="428604"/>
            <a:ext cx="1952652" cy="1119182"/>
          </a:xfrm>
          <a:prstGeom prst="rect">
            <a:avLst/>
          </a:prstGeom>
          <a:noFill/>
        </p:spPr>
      </p:pic>
      <p:pic>
        <p:nvPicPr>
          <p:cNvPr id="10" name="Picture 2" descr="http://rs287.pbsrc.com/albums/ll137/letthi/btfly2.gif~c200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1785918" y="4953000"/>
            <a:ext cx="1643074" cy="1905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5643570" y="5429264"/>
            <a:ext cx="914400" cy="914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7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2143108" y="5572140"/>
            <a:ext cx="914400" cy="914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4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7143768" y="4000504"/>
            <a:ext cx="914400" cy="914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5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7286644" y="1571612"/>
            <a:ext cx="914400" cy="914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6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6" name="Правильный пятиугольник 5"/>
          <p:cNvSpPr/>
          <p:nvPr/>
        </p:nvSpPr>
        <p:spPr>
          <a:xfrm>
            <a:off x="642910" y="928670"/>
            <a:ext cx="4357718" cy="3929090"/>
          </a:xfrm>
          <a:prstGeom prst="pentagon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148" name="Picture 4" descr="http://rs287.pbsrc.com/albums/ll137/letthi/btfly2.gif~c200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8" y="428604"/>
            <a:ext cx="1905000" cy="1905000"/>
          </a:xfrm>
          <a:prstGeom prst="rect">
            <a:avLst/>
          </a:prstGeom>
          <a:noFill/>
        </p:spPr>
      </p:pic>
      <p:pic>
        <p:nvPicPr>
          <p:cNvPr id="8" name="Picture 2" descr="http://rs287.pbsrc.com/albums/ll137/letthi/btfly2.gif~c200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8" y="3714752"/>
            <a:ext cx="1143008" cy="1119182"/>
          </a:xfrm>
          <a:prstGeom prst="rect">
            <a:avLst/>
          </a:prstGeom>
          <a:noFill/>
        </p:spPr>
      </p:pic>
      <p:pic>
        <p:nvPicPr>
          <p:cNvPr id="9" name="Picture 2" descr="http://rs287.pbsrc.com/albums/ll137/letthi/btfly2.gif~c200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214282" y="285728"/>
            <a:ext cx="1595462" cy="92869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3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9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6500826" y="5072074"/>
            <a:ext cx="914400" cy="9144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6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2786050" y="5143512"/>
            <a:ext cx="914400" cy="9144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9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714876" y="5143512"/>
            <a:ext cx="914400" cy="9144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3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928662" y="5143512"/>
            <a:ext cx="914400" cy="9144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4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6" name="Шестиугольник 5"/>
          <p:cNvSpPr/>
          <p:nvPr/>
        </p:nvSpPr>
        <p:spPr>
          <a:xfrm>
            <a:off x="3500430" y="857232"/>
            <a:ext cx="5072098" cy="3714776"/>
          </a:xfrm>
          <a:prstGeom prst="hexag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boy_math.gif" descr="C:\Users\Марина\Desktop\boy_math.gif"/>
          <p:cNvPicPr>
            <a:picLocks noChangeAspect="1"/>
          </p:cNvPicPr>
          <p:nvPr/>
        </p:nvPicPr>
        <p:blipFill>
          <a:blip r:embed="rId3" r:link="rId4" cstate="print"/>
          <a:stretch>
            <a:fillRect/>
          </a:stretch>
        </p:blipFill>
        <p:spPr>
          <a:xfrm>
            <a:off x="357158" y="500042"/>
            <a:ext cx="2971800" cy="2971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642910" y="2000240"/>
            <a:ext cx="914400" cy="914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1</a:t>
            </a:r>
            <a:endParaRPr lang="ru-RU" sz="4000" b="1" dirty="0"/>
          </a:p>
        </p:txBody>
      </p:sp>
      <p:sp>
        <p:nvSpPr>
          <p:cNvPr id="3" name="Овал 2"/>
          <p:cNvSpPr/>
          <p:nvPr/>
        </p:nvSpPr>
        <p:spPr>
          <a:xfrm>
            <a:off x="2571736" y="500042"/>
            <a:ext cx="914400" cy="914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6</a:t>
            </a:r>
            <a:endParaRPr lang="ru-RU" sz="4000" b="1" dirty="0"/>
          </a:p>
        </p:txBody>
      </p:sp>
      <p:sp>
        <p:nvSpPr>
          <p:cNvPr id="4" name="Овал 3"/>
          <p:cNvSpPr/>
          <p:nvPr/>
        </p:nvSpPr>
        <p:spPr>
          <a:xfrm>
            <a:off x="7500958" y="2000240"/>
            <a:ext cx="914400" cy="914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3</a:t>
            </a:r>
            <a:endParaRPr lang="ru-RU" sz="4000" b="1" dirty="0"/>
          </a:p>
        </p:txBody>
      </p:sp>
      <p:sp>
        <p:nvSpPr>
          <p:cNvPr id="5" name="Овал 4"/>
          <p:cNvSpPr/>
          <p:nvPr/>
        </p:nvSpPr>
        <p:spPr>
          <a:xfrm>
            <a:off x="5715008" y="571480"/>
            <a:ext cx="914400" cy="914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4</a:t>
            </a:r>
            <a:endParaRPr lang="ru-RU" sz="4000" b="1" dirty="0"/>
          </a:p>
        </p:txBody>
      </p:sp>
      <p:sp>
        <p:nvSpPr>
          <p:cNvPr id="6" name="Ромб 5"/>
          <p:cNvSpPr/>
          <p:nvPr/>
        </p:nvSpPr>
        <p:spPr>
          <a:xfrm>
            <a:off x="2428860" y="2143116"/>
            <a:ext cx="4286280" cy="3929090"/>
          </a:xfrm>
          <a:prstGeom prst="diamond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8" name="Picture 2" descr="http://myfl.ru/files/u6710/951631300_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4143380"/>
            <a:ext cx="2714644" cy="214314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410</TotalTime>
  <Words>147</Words>
  <Application>Microsoft Office PowerPoint</Application>
  <PresentationFormat>Экран (4:3)</PresentationFormat>
  <Paragraphs>48</Paragraphs>
  <Slides>11</Slides>
  <Notes>0</Notes>
  <HiddenSlides>0</HiddenSlides>
  <MMClips>7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          ПОСЧИТАЙ             УГЛЫ У             ФИГУРЫ</vt:lpstr>
      <vt:lpstr>      Цели и задачи игры:</vt:lpstr>
      <vt:lpstr>ПРАВИЛА ИГРЫ.</vt:lpstr>
      <vt:lpstr>Слайд 4</vt:lpstr>
      <vt:lpstr>Слайд 5</vt:lpstr>
      <vt:lpstr>Слайд 6</vt:lpstr>
      <vt:lpstr>Слайд 7</vt:lpstr>
      <vt:lpstr>Слайд 8</vt:lpstr>
      <vt:lpstr>Слайд 9</vt:lpstr>
      <vt:lpstr>Назови фигуру</vt:lpstr>
      <vt:lpstr>         ПОТРЕНИРОВАЛСЯ?     ТЫ МОЛОДЕЦ !!!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ПОСЧИТАЙ УГЛЫ У ФИГУРЫ</dc:title>
  <dc:creator>Марина</dc:creator>
  <cp:lastModifiedBy>Kolya</cp:lastModifiedBy>
  <cp:revision>46</cp:revision>
  <dcterms:created xsi:type="dcterms:W3CDTF">2016-03-10T08:40:06Z</dcterms:created>
  <dcterms:modified xsi:type="dcterms:W3CDTF">2016-03-10T19:06:00Z</dcterms:modified>
</cp:coreProperties>
</file>