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1"/>
  </p:notesMasterIdLst>
  <p:handoutMasterIdLst>
    <p:handoutMasterId r:id="rId32"/>
  </p:handoutMasterIdLst>
  <p:sldIdLst>
    <p:sldId id="262" r:id="rId3"/>
    <p:sldId id="279" r:id="rId4"/>
    <p:sldId id="298" r:id="rId5"/>
    <p:sldId id="299" r:id="rId6"/>
    <p:sldId id="300" r:id="rId7"/>
    <p:sldId id="294" r:id="rId8"/>
    <p:sldId id="281" r:id="rId9"/>
    <p:sldId id="282" r:id="rId10"/>
    <p:sldId id="272" r:id="rId11"/>
    <p:sldId id="273" r:id="rId12"/>
    <p:sldId id="287" r:id="rId13"/>
    <p:sldId id="257" r:id="rId14"/>
    <p:sldId id="284" r:id="rId15"/>
    <p:sldId id="278" r:id="rId16"/>
    <p:sldId id="285" r:id="rId17"/>
    <p:sldId id="280" r:id="rId18"/>
    <p:sldId id="286" r:id="rId19"/>
    <p:sldId id="261" r:id="rId20"/>
    <p:sldId id="295" r:id="rId21"/>
    <p:sldId id="296" r:id="rId22"/>
    <p:sldId id="275" r:id="rId23"/>
    <p:sldId id="288" r:id="rId24"/>
    <p:sldId id="277" r:id="rId25"/>
    <p:sldId id="274" r:id="rId26"/>
    <p:sldId id="283" r:id="rId27"/>
    <p:sldId id="290" r:id="rId28"/>
    <p:sldId id="291" r:id="rId29"/>
    <p:sldId id="297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06" autoAdjust="0"/>
    <p:restoredTop sz="94660"/>
  </p:normalViewPr>
  <p:slideViewPr>
    <p:cSldViewPr snapToGrid="0">
      <p:cViewPr>
        <p:scale>
          <a:sx n="80" d="100"/>
          <a:sy n="80" d="100"/>
        </p:scale>
        <p:origin x="-138" y="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01" d="100"/>
          <a:sy n="101" d="100"/>
        </p:scale>
        <p:origin x="176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9BCE0C-CD74-4A59-802C-6D2F8C15331A}" type="datetimeFigureOut">
              <a:rPr lang="ru-RU" smtClean="0"/>
              <a:pPr/>
              <a:t>08.01.2017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8501B-77B5-4365-9881-C6E19A3C1E4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FDEA8-CBB8-46CC-9562-028963DBC55A}" type="datetimeFigureOut">
              <a:rPr lang="ru-RU" smtClean="0"/>
              <a:pPr/>
              <a:t>08.01.2017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BD8E7-1312-41F3-99C4-6DA5AF89196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1600200"/>
            <a:ext cx="10515600" cy="224028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0" y="3854659"/>
            <a:ext cx="10515600" cy="1143000"/>
          </a:xfrm>
        </p:spPr>
        <p:txBody>
          <a:bodyPr>
            <a:normAutofit/>
          </a:bodyPr>
          <a:lstStyle>
            <a:lvl1pPr marL="0" indent="0" algn="ctr"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813" y="1714500"/>
            <a:ext cx="3125787" cy="2877260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8101584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pPr/>
              <a:t>08.01.2017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457200"/>
            <a:ext cx="1943100" cy="5719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457200"/>
            <a:ext cx="7048500" cy="5719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pPr/>
              <a:t>08.01.2017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 с картинкам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115656"/>
            <a:ext cx="11125200" cy="9144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9" name="Рисунок 2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3" name="Рисунок 2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4" name="Рисунок 2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3745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pPr/>
              <a:t>08.01.2017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2514600"/>
            <a:ext cx="10515600" cy="27432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5257800"/>
            <a:ext cx="105156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40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pPr/>
              <a:t>08.01.2017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7048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7048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pPr/>
              <a:t>08.01.2017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pPr/>
              <a:t>08.01.2017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1812" y="1714498"/>
            <a:ext cx="3506788" cy="288036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0352" y="457200"/>
            <a:ext cx="7242111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51812" y="4590288"/>
            <a:ext cx="3514564" cy="1581912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pPr/>
              <a:t>08.01.2017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6583680"/>
            <a:ext cx="12192000" cy="274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1714500"/>
            <a:ext cx="91440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187908" y="6601556"/>
            <a:ext cx="153406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37CC0096-1860-4642-9CD2-0079EA5E7CD1}" type="datetimeFigureOut">
              <a:rPr lang="ru-RU" smtClean="0"/>
              <a:pPr/>
              <a:t>08.01.2017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23999" y="6601556"/>
            <a:ext cx="649138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894499" y="6601556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Relationship Id="rId6" Type="http://schemas.openxmlformats.org/officeDocument/2006/relationships/slide" Target="slide15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0.xml"/><Relationship Id="rId6" Type="http://schemas.openxmlformats.org/officeDocument/2006/relationships/slide" Target="slide1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" Target="slide1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slide" Target="slide19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11" Type="http://schemas.openxmlformats.org/officeDocument/2006/relationships/slide" Target="slide22.xml"/><Relationship Id="rId5" Type="http://schemas.openxmlformats.org/officeDocument/2006/relationships/image" Target="../media/image39.jpe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9.xml"/><Relationship Id="rId4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9.xml"/><Relationship Id="rId4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49.jpeg"/><Relationship Id="rId7" Type="http://schemas.openxmlformats.org/officeDocument/2006/relationships/image" Target="../media/image52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39.jpeg"/><Relationship Id="rId9" Type="http://schemas.openxmlformats.org/officeDocument/2006/relationships/slide" Target="slide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slide" Target="slide26.xml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Relationship Id="rId5" Type="http://schemas.openxmlformats.org/officeDocument/2006/relationships/slide" Target="slide28.xml"/><Relationship Id="rId4" Type="http://schemas.openxmlformats.org/officeDocument/2006/relationships/slide" Target="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slide" Target="slide10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063656"/>
            <a:ext cx="11125200" cy="1244696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4000" b="1" i="1" dirty="0" smtClean="0">
                <a:solidFill>
                  <a:srgbClr val="7030A0"/>
                </a:solidFill>
              </a:rPr>
              <a:t>исследовательская деятельность в детском саду</a:t>
            </a:r>
            <a:r>
              <a:rPr lang="fr-FR" b="1" i="1" dirty="0" smtClean="0">
                <a:solidFill>
                  <a:srgbClr val="7030A0"/>
                </a:solidFill>
                <a:latin typeface="Algerian" panose="04020705040A02060702" pitchFamily="82" charset="0"/>
              </a:rPr>
              <a:t/>
            </a:r>
            <a:br>
              <a:rPr lang="fr-FR" b="1" i="1" dirty="0" smtClean="0">
                <a:solidFill>
                  <a:srgbClr val="7030A0"/>
                </a:solidFill>
                <a:latin typeface="Algerian" panose="04020705040A02060702" pitchFamily="82" charset="0"/>
              </a:rPr>
            </a:br>
            <a:endParaRPr lang="ru-RU" sz="4000" b="1" i="1" dirty="0">
              <a:solidFill>
                <a:srgbClr val="7030A0"/>
              </a:solidFill>
            </a:endParaRPr>
          </a:p>
        </p:txBody>
      </p:sp>
      <p:pic>
        <p:nvPicPr>
          <p:cNvPr id="7" name="Рисунок 6" descr="Two people lifting weights"/>
          <p:cNvPicPr>
            <a:picLocks noGrp="1" noChangeAspect="1"/>
          </p:cNvPicPr>
          <p:nvPr>
            <p:ph type="pic" idx="10"/>
          </p:nvPr>
        </p:nvPicPr>
        <p:blipFill>
          <a:blip r:embed="rId2" cstate="print"/>
          <a:stretch>
            <a:fillRect/>
          </a:stretch>
        </p:blipFill>
        <p:spPr>
          <a:xfrm>
            <a:off x="1389413" y="0"/>
            <a:ext cx="2455222" cy="3097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Man and woman running on indoor track"/>
          <p:cNvPicPr>
            <a:picLocks noGrp="1" noChangeAspect="1"/>
          </p:cNvPicPr>
          <p:nvPr>
            <p:ph type="pic" idx="12"/>
          </p:nvPr>
        </p:nvPicPr>
        <p:blipFill>
          <a:blip r:embed="rId3" cstate="print"/>
          <a:stretch>
            <a:fillRect/>
          </a:stretch>
        </p:blipFill>
        <p:spPr>
          <a:xfrm>
            <a:off x="4275118" y="1033156"/>
            <a:ext cx="3475880" cy="327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loseup of Granny Smith apple and tape measure"/>
          <p:cNvPicPr>
            <a:picLocks noGrp="1" noChangeAspect="1"/>
          </p:cNvPicPr>
          <p:nvPr>
            <p:ph type="pic" idx="11"/>
          </p:nvPr>
        </p:nvPicPr>
        <p:blipFill>
          <a:blip r:embed="rId4" cstate="print"/>
          <a:stretch>
            <a:fillRect/>
          </a:stretch>
        </p:blipFill>
        <p:spPr>
          <a:xfrm>
            <a:off x="8835241" y="0"/>
            <a:ext cx="2739242" cy="3578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Стрелка вправо 10">
            <a:hlinkClick r:id="rId5" action="ppaction://hlinksldjump"/>
          </p:cNvPr>
          <p:cNvSpPr/>
          <p:nvPr/>
        </p:nvSpPr>
        <p:spPr>
          <a:xfrm>
            <a:off x="11213592" y="63733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6296025"/>
            <a:ext cx="11125200" cy="318598"/>
          </a:xfrm>
        </p:spPr>
        <p:txBody>
          <a:bodyPr>
            <a:normAutofit/>
          </a:bodyPr>
          <a:lstStyle/>
          <a:p>
            <a:r>
              <a:rPr lang="ru-RU" sz="1400" b="1" dirty="0" err="1" smtClean="0">
                <a:solidFill>
                  <a:schemeClr val="tx1"/>
                </a:solidFill>
              </a:rPr>
              <a:t>ПоДготовила</a:t>
            </a:r>
            <a:r>
              <a:rPr lang="ru-RU" sz="1400" b="1" dirty="0" smtClean="0">
                <a:solidFill>
                  <a:schemeClr val="tx1"/>
                </a:solidFill>
              </a:rPr>
              <a:t>:  Е.В. </a:t>
            </a:r>
            <a:r>
              <a:rPr lang="ru-RU" sz="1400" b="1" dirty="0" err="1" smtClean="0">
                <a:solidFill>
                  <a:schemeClr val="tx1"/>
                </a:solidFill>
              </a:rPr>
              <a:t>гриднева</a:t>
            </a:r>
            <a:r>
              <a:rPr lang="ru-RU" sz="1400" b="1" dirty="0" smtClean="0">
                <a:solidFill>
                  <a:schemeClr val="tx1"/>
                </a:solidFill>
              </a:rPr>
              <a:t>  воспитатель  1 категории </a:t>
            </a:r>
            <a:r>
              <a:rPr lang="ru-RU" sz="1400" b="1" dirty="0" err="1" smtClean="0">
                <a:solidFill>
                  <a:schemeClr val="tx1"/>
                </a:solidFill>
              </a:rPr>
              <a:t>гбоу</a:t>
            </a:r>
            <a:r>
              <a:rPr lang="ru-RU" sz="1400" b="1" dirty="0" smtClean="0">
                <a:solidFill>
                  <a:schemeClr val="tx1"/>
                </a:solidFill>
              </a:rPr>
              <a:t>  со </a:t>
            </a:r>
            <a:r>
              <a:rPr lang="ru-RU" sz="1400" b="1" dirty="0" err="1" smtClean="0">
                <a:solidFill>
                  <a:schemeClr val="tx1"/>
                </a:solidFill>
              </a:rPr>
              <a:t>оош</a:t>
            </a:r>
            <a:r>
              <a:rPr lang="ru-RU" sz="1400" b="1" dirty="0" smtClean="0">
                <a:solidFill>
                  <a:schemeClr val="tx1"/>
                </a:solidFill>
              </a:rPr>
              <a:t> №23 </a:t>
            </a:r>
            <a:r>
              <a:rPr lang="ru-RU" sz="1400" b="1" dirty="0" err="1" smtClean="0">
                <a:solidFill>
                  <a:schemeClr val="tx1"/>
                </a:solidFill>
              </a:rPr>
              <a:t>сп-детский</a:t>
            </a:r>
            <a:r>
              <a:rPr lang="ru-RU" sz="1400" b="1" dirty="0" smtClean="0">
                <a:solidFill>
                  <a:schemeClr val="tx1"/>
                </a:solidFill>
              </a:rPr>
              <a:t> сад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687750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1972" y="397565"/>
            <a:ext cx="10515600" cy="110324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Классификация </a:t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детского экспериментирования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огородни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14617" y="2790646"/>
            <a:ext cx="1730418" cy="23072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4465982" y="1716288"/>
            <a:ext cx="3303104" cy="93414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lvl="0" algn="ctr">
              <a:lnSpc>
                <a:spcPct val="90000"/>
              </a:lnSpc>
              <a:buClr>
                <a:schemeClr val="accent1"/>
              </a:buClr>
              <a:buSzPct val="100000"/>
            </a:pP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месту в цикле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первичные, повторные, заключительные и итоговые</a:t>
            </a:r>
            <a:r>
              <a:rPr lang="ru-RU" sz="2000" dirty="0" smtClean="0"/>
              <a:t>; </a:t>
            </a:r>
            <a:endParaRPr kumimoji="0" lang="ru-RU" sz="2000" b="0" i="0" u="none" strike="noStrike" kern="1200" cap="all" spc="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815009" y="1868559"/>
            <a:ext cx="3303104" cy="3637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lnSpc>
                <a:spcPct val="90000"/>
              </a:lnSpc>
              <a:buClr>
                <a:schemeClr val="accent1"/>
              </a:buClr>
              <a:buSzPct val="100000"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характеру познавательной деятельности детей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иллюстративные</a:t>
            </a:r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(детям все известно, и эксперимент только подтверждает знакомые факты), </a:t>
            </a:r>
            <a:r>
              <a:rPr lang="ru-RU" sz="20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поисковые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(дети не знают заранее, каков будет результат</a:t>
            </a:r>
            <a:r>
              <a:rPr lang="ru-R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),</a:t>
            </a:r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решение познавательных </a:t>
            </a:r>
          </a:p>
          <a:p>
            <a:pPr lvl="0" algn="ctr">
              <a:lnSpc>
                <a:spcPct val="90000"/>
              </a:lnSpc>
              <a:buClr>
                <a:schemeClr val="accent1"/>
              </a:buClr>
              <a:buSzPct val="100000"/>
            </a:pPr>
            <a:r>
              <a:rPr lang="ru-RU" sz="20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kumimoji="0" lang="ru-RU" sz="2000" b="0" i="0" u="none" strike="noStrike" kern="1200" cap="all" spc="5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4565374" y="5314254"/>
            <a:ext cx="3303104" cy="934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lnSpc>
                <a:spcPct val="90000"/>
              </a:lnSpc>
              <a:buClr>
                <a:schemeClr val="accent1"/>
              </a:buClr>
              <a:buSzPct val="100000"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способу применения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демонстрационные, фронтальные; </a:t>
            </a:r>
            <a:endParaRPr kumimoji="0" lang="ru-RU" sz="2000" b="0" i="0" u="none" strike="noStrike" kern="1200" cap="all" spc="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8322365" y="1789043"/>
            <a:ext cx="3303104" cy="400215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lvl="0" algn="ctr">
              <a:lnSpc>
                <a:spcPct val="90000"/>
              </a:lnSpc>
              <a:buClr>
                <a:schemeClr val="accent1"/>
              </a:buClr>
              <a:buSzPct val="100000"/>
            </a:pP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характеру мыслительных операций</a:t>
            </a:r>
            <a:r>
              <a:rPr lang="ru-RU" sz="2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algn="ctr">
              <a:lnSpc>
                <a:spcPct val="90000"/>
              </a:lnSpc>
              <a:buClr>
                <a:schemeClr val="accent1"/>
              </a:buClr>
              <a:buSzPct val="100000"/>
            </a:pPr>
            <a:r>
              <a:rPr lang="ru-RU" sz="22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констатирующие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(позволяющие увидеть одно состояние объекта или одно явление вне связи с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другими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объектами и явлениями), </a:t>
            </a:r>
            <a:r>
              <a:rPr lang="ru-RU" sz="22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сравнительные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(позволяющие увидеть динамику процесса или отметить изменения в состоянии объекта), </a:t>
            </a:r>
            <a:r>
              <a:rPr lang="ru-RU" sz="22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обобщающие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(эксперименты, в которых прослеживаются общие закономерности процесса, изучаемого ранее по отдельным этапам</a:t>
            </a:r>
            <a:r>
              <a:rPr lang="ru-RU" sz="2000" dirty="0" smtClean="0"/>
              <a:t>). </a:t>
            </a:r>
            <a:endParaRPr kumimoji="0" lang="ru-RU" sz="2000" b="0" i="0" u="none" strike="noStrike" kern="1200" cap="all" spc="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трелка вправо 9">
            <a:hlinkClick r:id="rId3" action="ppaction://hlinksldjump"/>
          </p:cNvPr>
          <p:cNvSpPr/>
          <p:nvPr/>
        </p:nvSpPr>
        <p:spPr>
          <a:xfrm>
            <a:off x="11213592" y="63733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24694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241" y="208547"/>
            <a:ext cx="11350488" cy="73549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Georgia" pitchFamily="18" charset="0"/>
              </a:rPr>
              <a:t>Особенности организации детского  экспериментирования в </a:t>
            </a:r>
            <a:r>
              <a:rPr lang="ru-RU" sz="2800" b="1" dirty="0" err="1" smtClean="0">
                <a:solidFill>
                  <a:srgbClr val="7030A0"/>
                </a:solidFill>
                <a:latin typeface="Georgia" pitchFamily="18" charset="0"/>
              </a:rPr>
              <a:t>ДОу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5" name="Содержимое 4" descr="1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021918" y="1058896"/>
            <a:ext cx="1772038" cy="23627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Стрелка вправо 6">
            <a:hlinkClick r:id="rId3" action="ppaction://hlinksldjump"/>
          </p:cNvPr>
          <p:cNvSpPr/>
          <p:nvPr/>
        </p:nvSpPr>
        <p:spPr>
          <a:xfrm>
            <a:off x="11213592" y="63733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Содержимое 4" descr="1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801864" y="4076634"/>
            <a:ext cx="1772038" cy="23627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Содержимое 4" descr="1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26922" y="3796628"/>
            <a:ext cx="1772038" cy="23627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Содержимое 4" descr="12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781080" y="1437344"/>
            <a:ext cx="1772038" cy="23627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240632" y="994611"/>
            <a:ext cx="770021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Эксперимент должен быть непродолжителен по времени.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Необходимо учитывать то, что дошкольникам трудно работать без речевого сопровождения (поскольку именно в старшем дошкольном возрасте дети проходят стадию проговаривания своих действий вслух).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Важно учитывать также индивидуальные различия детей (темп работы, утомляемость).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Необходимо учитывать право ребёнка на ошибку и применять адекватные способы вовлечения детей в работу, особенно тех, у которых ещё не сформировались навыки (дробление одной процедуры на несколько мелких действий, поручаемых разным ребятам, совместная работа воспитателя и детей, помощь воспитателя детям, работа воспитателя по указанию детей, сознательное допущение воспитателем неточностей в работе и т.д.). 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работе с детьми нужно стараться не проводить чёткой границы между обыденной жизнью и обучением, потому что эксперименты – это не самоцель, а способ ознакомления с миром.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Необходимо также учитывать возрастные особенности детей.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174" y="0"/>
            <a:ext cx="11893826" cy="145472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Georgia" pitchFamily="18" charset="0"/>
              </a:rPr>
              <a:t> </a:t>
            </a:r>
            <a:r>
              <a:rPr lang="ru-RU" sz="2700" b="1" dirty="0" smtClean="0">
                <a:solidFill>
                  <a:srgbClr val="7030A0"/>
                </a:solidFill>
                <a:latin typeface="Georgia" pitchFamily="18" charset="0"/>
              </a:rPr>
              <a:t>Создание условий для детского экспериментирования </a:t>
            </a:r>
            <a:r>
              <a:rPr lang="ru-RU" sz="3100" b="1" dirty="0" smtClean="0">
                <a:solidFill>
                  <a:srgbClr val="7030A0"/>
                </a:solidFill>
                <a:latin typeface="Georgia" pitchFamily="18" charset="0"/>
              </a:rPr>
              <a:t/>
            </a:r>
            <a:br>
              <a:rPr lang="ru-RU" sz="3100" b="1" dirty="0" smtClean="0">
                <a:solidFill>
                  <a:srgbClr val="7030A0"/>
                </a:solidFill>
                <a:latin typeface="Georgia" pitchFamily="18" charset="0"/>
              </a:rPr>
            </a:br>
            <a:r>
              <a:rPr lang="ru-RU" sz="2700" b="1" dirty="0" smtClean="0">
                <a:solidFill>
                  <a:srgbClr val="7030A0"/>
                </a:solidFill>
                <a:latin typeface="Georgia" pitchFamily="18" charset="0"/>
              </a:rPr>
              <a:t>(исследовательские центры, центры науки)</a:t>
            </a:r>
            <a:br>
              <a:rPr lang="ru-RU" sz="2700" b="1" dirty="0" smtClean="0">
                <a:solidFill>
                  <a:srgbClr val="7030A0"/>
                </a:solidFill>
                <a:latin typeface="Georgia" pitchFamily="18" charset="0"/>
              </a:rPr>
            </a:br>
            <a:r>
              <a:rPr lang="ru-RU" sz="2700" b="1" dirty="0" smtClean="0">
                <a:solidFill>
                  <a:srgbClr val="7030A0"/>
                </a:solidFill>
                <a:latin typeface="Georgia" pitchFamily="18" charset="0"/>
              </a:rPr>
              <a:t> в подготовительной группе</a:t>
            </a:r>
            <a:endParaRPr lang="ru-RU" sz="2700" b="1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71970" y="1491113"/>
            <a:ext cx="679173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уголке экспериментальной деятельности (мини-лаборатория, центр науки) должны быть выделены:</a:t>
            </a:r>
            <a:br>
              <a:rPr lang="ru-RU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место для постоянной выставки, где размещают музей, различные коллекции, экспонаты, редкие предметы (раковины, камни, кристаллы, перья и т.п.);</a:t>
            </a:r>
            <a:br>
              <a:rPr lang="ru-RU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место для приборов;</a:t>
            </a:r>
            <a:br>
              <a:rPr lang="ru-RU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место для хранения материалов (природного, "бросового");</a:t>
            </a:r>
            <a:br>
              <a:rPr lang="ru-RU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место для проведения опытов;</a:t>
            </a:r>
            <a:br>
              <a:rPr lang="ru-RU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место для неструктурированных материалов (песок, вода, опилки, стружка, пенопласт и др.);</a:t>
            </a:r>
          </a:p>
        </p:txBody>
      </p:sp>
      <p:pic>
        <p:nvPicPr>
          <p:cNvPr id="13" name="Рисунок 12" descr="E:\IMG_093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073" y="1745672"/>
            <a:ext cx="3865417" cy="4468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Стрелка вправо 13">
            <a:hlinkClick r:id="rId3" action="ppaction://hlinksldjump"/>
          </p:cNvPr>
          <p:cNvSpPr/>
          <p:nvPr/>
        </p:nvSpPr>
        <p:spPr>
          <a:xfrm>
            <a:off x="11213592" y="63733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97082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E:\IMG_0952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5703" r="5703"/>
          <a:stretch>
            <a:fillRect/>
          </a:stretch>
        </p:blipFill>
        <p:spPr bwMode="auto">
          <a:xfrm>
            <a:off x="8520547" y="4239491"/>
            <a:ext cx="2680854" cy="2015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E:\IMG_093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58548" y="2987160"/>
            <a:ext cx="2642506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29601" y="834887"/>
            <a:ext cx="3962399" cy="1610139"/>
          </a:xfrm>
        </p:spPr>
        <p:txBody>
          <a:bodyPr/>
          <a:lstStyle/>
          <a:p>
            <a:pPr algn="ctr"/>
            <a:r>
              <a:rPr lang="ru-RU" b="1" dirty="0" smtClean="0"/>
              <a:t>Оборудование для экспериментов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8295" y="238540"/>
            <a:ext cx="765313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" indent="0">
              <a:buFont typeface="Wingdings" pitchFamily="2" charset="2"/>
              <a:buChar char="v"/>
              <a:defRPr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серии картин с изображением природных сообществ;</a:t>
            </a:r>
          </a:p>
          <a:p>
            <a:pPr marL="216000" indent="0">
              <a:buFont typeface="Wingdings" pitchFamily="2" charset="2"/>
              <a:buChar char="v"/>
              <a:defRPr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книги познавательного характера, атласы, тематические альбомы;</a:t>
            </a:r>
          </a:p>
          <a:p>
            <a:pPr marL="216000" indent="0">
              <a:buFont typeface="Wingdings" pitchFamily="2" charset="2"/>
              <a:buChar char="v"/>
              <a:defRPr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простейшие приборы;</a:t>
            </a:r>
          </a:p>
          <a:p>
            <a:pPr marL="216000" indent="0">
              <a:buFont typeface="Wingdings" pitchFamily="2" charset="2"/>
              <a:buChar char="v"/>
              <a:defRPr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коллекции;</a:t>
            </a:r>
          </a:p>
          <a:p>
            <a:pPr marL="216000" indent="0">
              <a:buClr>
                <a:srgbClr val="FF0066"/>
              </a:buClr>
              <a:buFont typeface="Wingdings" pitchFamily="2" charset="2"/>
              <a:buChar char="v"/>
              <a:defRPr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мини-музей (тематика различна, например, «Часы»);  </a:t>
            </a:r>
          </a:p>
          <a:p>
            <a:pPr marL="216000" indent="0">
              <a:buFont typeface="Wingdings" pitchFamily="2" charset="2"/>
              <a:buChar char="v"/>
              <a:defRPr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схемы, таблицы, модели с алгоритмами выполнения опытов;</a:t>
            </a:r>
          </a:p>
          <a:p>
            <a:pPr marL="216000" indent="0">
              <a:buClr>
                <a:srgbClr val="FF0066"/>
              </a:buClr>
              <a:buFont typeface="Wingdings" pitchFamily="2" charset="2"/>
              <a:buChar char="v"/>
              <a:defRPr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материалы, распределенные по разделам: "Песок, глина, вода", "Звук", "Магниты", "Бумага", "Свет", «Стекло", "Резина" ;</a:t>
            </a:r>
          </a:p>
          <a:p>
            <a:pPr marL="216000" indent="0">
              <a:buClr>
                <a:srgbClr val="FF0066"/>
              </a:buClr>
              <a:buFont typeface="Wingdings" pitchFamily="2" charset="2"/>
              <a:buChar char="v"/>
              <a:defRPr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природные материалы: камни, ракушки, спил и листья деревьев, мох, семена, почва разных видов и др. </a:t>
            </a:r>
          </a:p>
          <a:p>
            <a:pPr marL="216000" indent="0">
              <a:buClr>
                <a:srgbClr val="FF0066"/>
              </a:buClr>
              <a:buFont typeface="Wingdings" pitchFamily="2" charset="2"/>
              <a:buChar char="v"/>
              <a:defRPr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бросовые материалы: проволока, кусочки кожи, меха, ткани, пластмассы, дерева, пробки и т.д.; </a:t>
            </a:r>
            <a:endParaRPr lang="ru-RU" sz="2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" name="Стрелка вправо 10">
            <a:hlinkClick r:id="rId4" action="ppaction://hlinksldjump"/>
          </p:cNvPr>
          <p:cNvSpPr/>
          <p:nvPr/>
        </p:nvSpPr>
        <p:spPr>
          <a:xfrm>
            <a:off x="11213592" y="63733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8030816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buClr>
                <a:srgbClr val="FF0066"/>
              </a:buClr>
              <a:buFont typeface="Wingdings" pitchFamily="2" charset="2"/>
              <a:buChar char="v"/>
              <a:defRPr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технические материалы: гайки, скрепки, болты, гвозди, винтики, шурупы, детали конструктора и т.д.; </a:t>
            </a:r>
          </a:p>
          <a:p>
            <a:pPr indent="0">
              <a:buClr>
                <a:srgbClr val="FF0066"/>
              </a:buClr>
              <a:buFont typeface="Wingdings" pitchFamily="2" charset="2"/>
              <a:buChar char="v"/>
              <a:defRPr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разные виды бумаги: обычная, картон, наждачная, копировальная и т.д.; </a:t>
            </a:r>
          </a:p>
          <a:p>
            <a:pPr indent="0">
              <a:buClr>
                <a:srgbClr val="FF0066"/>
              </a:buClr>
              <a:buFont typeface="Wingdings" pitchFamily="2" charset="2"/>
              <a:buChar char="v"/>
              <a:defRPr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красители: пищевые и непищевые (гуашь, акварельные краски и др.); </a:t>
            </a:r>
          </a:p>
          <a:p>
            <a:pPr indent="0">
              <a:buClr>
                <a:srgbClr val="FF0066"/>
              </a:buClr>
              <a:buFont typeface="Wingdings" pitchFamily="2" charset="2"/>
              <a:buChar char="v"/>
              <a:defRPr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медицинские материалы: пипетки с закругленными концами, колбы, деревянные палочки, мерные ложки, резиновые груши, шприцы без игл </a:t>
            </a:r>
          </a:p>
          <a:p>
            <a:pPr indent="0">
              <a:buClr>
                <a:srgbClr val="FF0066"/>
              </a:buClr>
              <a:buFont typeface="Wingdings" pitchFamily="2" charset="2"/>
              <a:buChar char="v"/>
              <a:defRPr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прочие материалы: зеркала, воздушные шары, масло, мука, соль, сахар, цветные, прозрачные стекла, свечи  др. </a:t>
            </a:r>
          </a:p>
          <a:p>
            <a:pPr indent="0">
              <a:buFont typeface="Wingdings" pitchFamily="2" charset="2"/>
              <a:buChar char="v"/>
              <a:defRPr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сито, воронки </a:t>
            </a:r>
          </a:p>
          <a:p>
            <a:pPr indent="0">
              <a:buFont typeface="Wingdings" pitchFamily="2" charset="2"/>
              <a:buChar char="v"/>
              <a:defRPr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половинки мыльниц, формы для льда </a:t>
            </a:r>
          </a:p>
          <a:p>
            <a:pPr indent="0">
              <a:buFont typeface="Wingdings" pitchFamily="2" charset="2"/>
              <a:buChar char="v"/>
              <a:defRPr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увеличительные стекла, микроскоп, песочные часы, лупа</a:t>
            </a:r>
          </a:p>
          <a:p>
            <a:pPr indent="0">
              <a:buFont typeface="Wingdings" pitchFamily="2" charset="2"/>
              <a:buChar char="v"/>
              <a:defRPr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Карточки-подсказки «Что можно, что нельзя»</a:t>
            </a:r>
          </a:p>
          <a:p>
            <a:pPr indent="0">
              <a:buFont typeface="Wingdings" pitchFamily="2" charset="2"/>
              <a:buChar char="v"/>
              <a:defRPr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Личные блокноты детей для фиксации результатов опыта</a:t>
            </a:r>
          </a:p>
          <a:p>
            <a:pPr indent="0">
              <a:buFont typeface="Wingdings" pitchFamily="2" charset="2"/>
              <a:buChar char="v"/>
              <a:defRPr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Мини-стенд «О чем хочу узнать завтра»</a:t>
            </a:r>
          </a:p>
          <a:p>
            <a:pPr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E:\IMG_093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35269">
            <a:off x="8873837" y="249382"/>
            <a:ext cx="2535382" cy="187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E:\IMG_094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33927">
            <a:off x="10226386" y="2194439"/>
            <a:ext cx="1695450" cy="226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сапоги садовода.jpg"/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tretch>
            <a:fillRect/>
          </a:stretch>
        </p:blipFill>
        <p:spPr>
          <a:xfrm rot="642546">
            <a:off x="9159423" y="4685507"/>
            <a:ext cx="2450685" cy="1838014"/>
          </a:xfrm>
        </p:spPr>
      </p:pic>
      <p:pic>
        <p:nvPicPr>
          <p:cNvPr id="11" name="Рисунок 10" descr="E:\IMG_094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46832">
            <a:off x="8310283" y="2369128"/>
            <a:ext cx="1699629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трелка вправо 11">
            <a:hlinkClick r:id="rId6" action="ppaction://hlinksldjump"/>
          </p:cNvPr>
          <p:cNvSpPr/>
          <p:nvPr/>
        </p:nvSpPr>
        <p:spPr>
          <a:xfrm>
            <a:off x="11213592" y="63733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16029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IMG_093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703" r="5703"/>
          <a:stretch>
            <a:fillRect/>
          </a:stretch>
        </p:blipFill>
        <p:spPr>
          <a:xfrm rot="644299">
            <a:off x="9909654" y="5004083"/>
            <a:ext cx="2145681" cy="1668631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8167255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Пособия и приборы для определения</a:t>
            </a:r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веса: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разнообразные весы, набор гирь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протяженности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метр, линейки, условные мерки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объема: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мерные кружки, кувшины, ложки, т.д.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времени: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песочные часы, секундомер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количества: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разнообразные счеты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направления: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компас.</a:t>
            </a:r>
          </a:p>
          <a:p>
            <a:pPr>
              <a:defRPr/>
            </a:pPr>
            <a:r>
              <a:rPr lang="ru-RU" sz="2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игр с водой, снегом, льдом: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фильтры из бумаги, марли, сетки; краски разного цвета, насыщенный солевой раствор для получения кристаллов соли, выращивания кристаллов на веточках; разные формочки для замораживания воды, 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редства для выдувания мыльных пузырей, разные сосуды с узким и широким горлом, воронки, разные кораблики-самоделки из бумаги, ореховой скорлупы</a:t>
            </a:r>
          </a:p>
          <a:p>
            <a:pPr>
              <a:defRPr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Для игры со светом: 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еркальца, фонарики, средства для изменения цвета сигнала фонарика, свеча</a:t>
            </a:r>
          </a:p>
          <a:p>
            <a:pPr>
              <a:defRPr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Для игры с магнитом, стеклом, резиной: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магнит, предметы из различных материалов, фигурки-попрыгунчики, мячики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E:\IMG_094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75971">
            <a:off x="8292378" y="162024"/>
            <a:ext cx="2257425" cy="161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E:\IMG_094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63687">
            <a:off x="9528251" y="1779009"/>
            <a:ext cx="2350306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E:\IMG_094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43983">
            <a:off x="8239557" y="3587425"/>
            <a:ext cx="2238375" cy="1678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Стрелка вправо 21">
            <a:hlinkClick r:id="rId6" action="ppaction://hlinksldjump"/>
          </p:cNvPr>
          <p:cNvSpPr/>
          <p:nvPr/>
        </p:nvSpPr>
        <p:spPr>
          <a:xfrm flipV="1">
            <a:off x="11213592" y="6504709"/>
            <a:ext cx="978408" cy="3532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257" y="302819"/>
            <a:ext cx="11685319" cy="133597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Georgia" pitchFamily="18" charset="0"/>
              </a:rPr>
              <a:t>технология организации  совместной экспериментально-исследовательской деятельности с детьми дошкольного возраста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1273" y="1714500"/>
            <a:ext cx="5735782" cy="4462272"/>
          </a:xfrm>
        </p:spPr>
        <p:txBody>
          <a:bodyPr>
            <a:normAutofit fontScale="92500" lnSpcReduction="1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Постановка исследовательской задачи в виде проблемной ситуации.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Уточнение плана исследования.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Выбор оборудования, самостоятельное (или с помощью взрослого) его размещение детьми в зоне исследования.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Распределение детей на подгруппы (по желанию детей), выбор ведущих, помогающих организовать сверстников.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Организация исследования.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Анализ и обобщение полученных детьми результатов экспериментирования</a:t>
            </a:r>
          </a:p>
          <a:p>
            <a:pPr>
              <a:buFontTx/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MP90040371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524649">
            <a:off x="8097420" y="2356461"/>
            <a:ext cx="3045302" cy="3807557"/>
          </a:xfrm>
          <a:ln w="57150">
            <a:solidFill>
              <a:srgbClr val="002060"/>
            </a:solidFill>
          </a:ln>
        </p:spPr>
      </p:pic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>
            <a:off x="11213592" y="63733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26279" y="311727"/>
            <a:ext cx="3558209" cy="177833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Georgia" pitchFamily="18" charset="0"/>
              </a:rPr>
              <a:t>Методы </a:t>
            </a:r>
            <a:br>
              <a:rPr lang="ru-RU" sz="4000" b="1" dirty="0" smtClean="0">
                <a:solidFill>
                  <a:srgbClr val="7030A0"/>
                </a:solidFill>
                <a:latin typeface="Georgia" pitchFamily="18" charset="0"/>
              </a:rPr>
            </a:br>
            <a:r>
              <a:rPr lang="ru-RU" sz="4000" b="1" dirty="0" smtClean="0">
                <a:solidFill>
                  <a:srgbClr val="7030A0"/>
                </a:solidFill>
                <a:latin typeface="Georgia" pitchFamily="18" charset="0"/>
              </a:rPr>
              <a:t>и</a:t>
            </a:r>
            <a:br>
              <a:rPr lang="ru-RU" sz="4000" b="1" dirty="0" smtClean="0">
                <a:solidFill>
                  <a:srgbClr val="7030A0"/>
                </a:solidFill>
                <a:latin typeface="Georgia" pitchFamily="18" charset="0"/>
              </a:rPr>
            </a:br>
            <a:r>
              <a:rPr lang="ru-RU" sz="4000" b="1" dirty="0" smtClean="0">
                <a:solidFill>
                  <a:srgbClr val="7030A0"/>
                </a:solidFill>
                <a:latin typeface="Georgia" pitchFamily="18" charset="0"/>
              </a:rPr>
              <a:t> приемы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8539" y="278296"/>
            <a:ext cx="8348869" cy="6579704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педагога, побуждающие к постановке проблемы; , помогающие прояснить ситуацию, понять смысл эксперимента; стимулирующие самооценку и самоконтроль ребенка, определяющие успех в познании: «Доволен ли ты собой, как исследователь?».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Схематическое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моделирование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опыта; рассматривание схем к опытам, таблиц, упрощенных рисунков.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Метод стимулирующий детей к коммуникации «Спроси…, что он думает по этому поводу?».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 «первой пробы»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применения результатов собственной исследовательской деятельности.</a:t>
            </a:r>
          </a:p>
          <a:p>
            <a:pPr>
              <a:buFont typeface="Wingdings" pitchFamily="2" charset="2"/>
              <a:buChar char="v"/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Проблемные ситуации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например, «Почему снег вчера лепился, а сегодня нет?», «Причина появления пара при дыхании» .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Экспериментальные игры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Действия с магнитом, лупой, измерительными приборами, переливание жидкостей.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Наблюдение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природных явлений.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Использование энциклопедий.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11213592" y="63733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E:\фото с карты памяти\DSC02003.JP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635211" y="2205005"/>
            <a:ext cx="2578381" cy="1939483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7" name="Рисунок 6" descr="E:\фото с карты памяти\DSC02003.JPG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9132125" y="4013859"/>
            <a:ext cx="2911434" cy="2169075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8565" y="596348"/>
            <a:ext cx="10515600" cy="878618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Варианты фиксации результатов</a:t>
            </a:r>
            <a:endParaRPr lang="ru-RU" sz="3600" dirty="0">
              <a:solidFill>
                <a:srgbClr val="7030A0"/>
              </a:solidFill>
            </a:endParaRPr>
          </a:p>
        </p:txBody>
      </p:sp>
      <p:pic>
        <p:nvPicPr>
          <p:cNvPr id="4" name="Picture 14" descr="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4310" y="1668531"/>
            <a:ext cx="2513289" cy="3596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1733" y="1600200"/>
            <a:ext cx="2402371" cy="3315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8489667" y="1528556"/>
            <a:ext cx="2483133" cy="3421131"/>
          </a:xfrm>
          <a:prstGeom prst="rect">
            <a:avLst/>
          </a:prstGeom>
          <a:noFill/>
        </p:spPr>
      </p:pic>
      <p:pic>
        <p:nvPicPr>
          <p:cNvPr id="9" name="Picture 12" descr="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5060" y="4512366"/>
            <a:ext cx="3084418" cy="1769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39942" y="4242973"/>
            <a:ext cx="2776374" cy="2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трелка вправо 7">
            <a:hlinkClick r:id="rId7" action="ppaction://hlinksldjump"/>
          </p:cNvPr>
          <p:cNvSpPr/>
          <p:nvPr/>
        </p:nvSpPr>
        <p:spPr>
          <a:xfrm>
            <a:off x="11213592" y="63733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8691" y="311727"/>
            <a:ext cx="9144000" cy="7065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для Поддержания интереса к познавательному экспериментированию можно использовать: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270163" y="1517072"/>
            <a:ext cx="11305309" cy="49876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v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1728" y="1059873"/>
            <a:ext cx="1147156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Реальные события: яркие природные явления и общественные события.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События,специально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«смоделированные» воспитателем: внесение в группу предметов с необычным эффектом или назначением, ранее неизвестных детям, вызывающих неподдельный интерес и исследовательскую активность («Что это такое? Что с этим делать? Как это действует?»). Такими предметами могут быть магнит, коллекция минералов, иллюстрации-вырезки на определенную тему.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Воображаемые события, происходящие в художественном произведении, которое воспитатель читает или напоминает детям (например, полет на воздушном шаре персонажей книги Н. Носова «Приключения Незнайки и его друзей »).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Стимулом к исследованию могут быть события, происходящие в жизни группы, «заражающие» большую часть детей и приводящие к довольно устойчивым интересам (например, кто-то принес свою коллекцию, и все, вслед за ним, увлеклись динозаврами, марками, сбором красивых камней и т. п.).</a:t>
            </a:r>
          </a:p>
          <a:p>
            <a:pPr>
              <a:buFont typeface="Wingdings" pitchFamily="2" charset="2"/>
              <a:buChar char="v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Организация совместных с детьми опытов и исследований в повседневной жизни. Организация детского экспериментирования и исследований в процессе наблюдений за живыми и неживыми объектами, явлениями природы.</a:t>
            </a:r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11213592" y="63733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600200"/>
            <a:ext cx="10515600" cy="3657600"/>
          </a:xfrm>
        </p:spPr>
        <p:txBody>
          <a:bodyPr>
            <a:normAutofit/>
          </a:bodyPr>
          <a:lstStyle/>
          <a:p>
            <a:r>
              <a:rPr lang="ru-RU" dirty="0" smtClean="0"/>
              <a:t>«Детское экспериментирование претендует на роль ведущей деятельности в период дошкольного развития ребенка»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							</a:t>
            </a:r>
            <a:endParaRPr lang="ru-RU" sz="2800" dirty="0"/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10972800" y="621376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074" y="290945"/>
            <a:ext cx="11132126" cy="80158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Формы взаимодействия с родителями воспитанников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9382" y="1226127"/>
            <a:ext cx="11942617" cy="563187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Анкетирование родителей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Привлечение к созданию познавательно-развивающей среды в группе. помощь в оборудовании уголка экспериментирования, пополнении необходимыми материалами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Оформление наглядной информации в родительском уголке: консультации, памятки рекомендации: «Проведите с детьми дома», «Как организовать условия для исследовательской деятельности дошкольников», др.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Родительские собрания, на которых родители узнают о форме организации исследовательской работы, знакомятся с исследовательскими методами обучения, с разновидностью экспериментов.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Открытые мероприятия для родителей. 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Оформление папки «Мои открытия», тематические ширмы-передвижки, выставки, мини-библиотечки др.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Экспериментирование родителей с детьми в домашних условиях.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Совместное детско-взрослое творчество (изготовление книжек-малышек, оформление альбомов, плакатов, фоторепортажи и другое). 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Совместная детско-взрослая познавательно-исследовательская деятельность. В условиях тесного взаимодействия с семьей в группе могут быть подготовлены и проведены следующие исследования: «Дом, в котором я живу»; «Портрет весны», «Осень – вкусное время года», «Лето, ах лето», «Что я знаю о воздухе», др. (чтение, наблюдения, экскурсия, эксперименты). 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право 6">
            <a:hlinkClick r:id="" action="ppaction://noaction"/>
          </p:cNvPr>
          <p:cNvSpPr/>
          <p:nvPr/>
        </p:nvSpPr>
        <p:spPr>
          <a:xfrm>
            <a:off x="11213592" y="63733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3149" y="258417"/>
            <a:ext cx="9144000" cy="131196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</a:rPr>
              <a:t>Литература в помощь</a:t>
            </a:r>
            <a:br>
              <a:rPr lang="ru-RU" sz="4400" b="1" dirty="0" smtClean="0">
                <a:solidFill>
                  <a:srgbClr val="7030A0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Книги издательства «Речь», Санкт-Петербург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Picture 2" descr="http://rech.spb.ru/books/891/cover/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93901" y="1271657"/>
            <a:ext cx="2105358" cy="2465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://rech.spb.ru/books/1365/pics/201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3078" y="1216923"/>
            <a:ext cx="1729409" cy="246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http://rech.spb.ru/books/1046/cover/b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432" y="3876261"/>
            <a:ext cx="2197452" cy="2445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http://rech.spb.ru/books/1048/cover/b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67922" y="3913715"/>
            <a:ext cx="2169869" cy="242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D:\Новая папка (2)\Мои результаты сканировани\2011-11 (ноя)\сканирование000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809241" y="3668142"/>
            <a:ext cx="2110002" cy="2474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Documents and Settings\Admin\Мои документы\Мои результаты сканировани\2011-11 (ноя)\сканирование00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3843" y="576471"/>
            <a:ext cx="2137082" cy="2484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http://rech.spb.ru/books/1303/cover/b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77478" y="3859932"/>
            <a:ext cx="2133248" cy="24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http://rech.spb.ru/books/1473/cover/b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795130"/>
            <a:ext cx="2324781" cy="262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ttp://rech.spb.ru/books/1364/pics/200_b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26073" y="1214439"/>
            <a:ext cx="1663117" cy="24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трелка вправо 11">
            <a:hlinkClick r:id="rId11" action="ppaction://hlinksldjump"/>
          </p:cNvPr>
          <p:cNvSpPr/>
          <p:nvPr/>
        </p:nvSpPr>
        <p:spPr>
          <a:xfrm>
            <a:off x="11213592" y="63733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785114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2765" y="0"/>
            <a:ext cx="3945835" cy="6321287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книгах Н. М. Зубковой собрано большое количество разнообразных и интересных  опытов и экспериментов, которые можно проводить вместе с детьми для расширения их представлений о мире, для интеллектуального и творческого развития ребенка и подтолкнуть ребенка к познанию мира.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D:\Новая папка (2)\Мои результаты сканировани\2011-11 (ноя)\сканирование00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865" y="754560"/>
            <a:ext cx="3894513" cy="456368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2" descr="C:\Documents and Settings\Admin\Мои документы\Мои результаты сканировани\2011-11 (ноя)\сканирование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6687" y="785192"/>
            <a:ext cx="3889490" cy="45223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Стрелка вправо 6">
            <a:hlinkClick r:id="rId4" action="ppaction://hlinksldjump"/>
          </p:cNvPr>
          <p:cNvSpPr/>
          <p:nvPr/>
        </p:nvSpPr>
        <p:spPr>
          <a:xfrm>
            <a:off x="11213592" y="63733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8271081" y="489364"/>
            <a:ext cx="3216458" cy="142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</a:rPr>
              <a:t>Набор </a:t>
            </a:r>
            <a:r>
              <a:rPr lang="ru-RU" sz="3200" b="1" dirty="0" smtClean="0">
                <a:solidFill>
                  <a:srgbClr val="7030A0"/>
                </a:solidFill>
              </a:rPr>
              <a:t/>
            </a:r>
            <a:br>
              <a:rPr lang="ru-RU" sz="3200" b="1" dirty="0" smtClean="0">
                <a:solidFill>
                  <a:srgbClr val="7030A0"/>
                </a:solidFill>
              </a:rPr>
            </a:br>
            <a:r>
              <a:rPr lang="ru-RU" sz="3200" b="1" dirty="0" smtClean="0">
                <a:solidFill>
                  <a:srgbClr val="7030A0"/>
                </a:solidFill>
              </a:rPr>
              <a:t>развивающих</a:t>
            </a:r>
            <a:br>
              <a:rPr lang="ru-RU" sz="3200" b="1" dirty="0" smtClean="0">
                <a:solidFill>
                  <a:srgbClr val="7030A0"/>
                </a:solidFill>
              </a:rPr>
            </a:br>
            <a:r>
              <a:rPr lang="ru-RU" sz="3200" b="1" dirty="0" smtClean="0">
                <a:solidFill>
                  <a:srgbClr val="7030A0"/>
                </a:solidFill>
              </a:rPr>
              <a:t> </a:t>
            </a:r>
            <a:r>
              <a:rPr lang="ru-RU" sz="3200" b="1" dirty="0">
                <a:solidFill>
                  <a:srgbClr val="7030A0"/>
                </a:solidFill>
              </a:rPr>
              <a:t>карточек</a:t>
            </a:r>
          </a:p>
        </p:txBody>
      </p:sp>
      <p:pic>
        <p:nvPicPr>
          <p:cNvPr id="6" name="Picture 4" descr="http://rech.spb.ru/books/1363/pics/199_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272006">
            <a:off x="1127943" y="1493201"/>
            <a:ext cx="5871228" cy="3914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rech.spb.ru/books/1363/pics/198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48869" y="2046486"/>
            <a:ext cx="3021495" cy="4328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трелка вправо 7">
            <a:hlinkClick r:id="rId4" action="ppaction://hlinksldjump"/>
          </p:cNvPr>
          <p:cNvSpPr/>
          <p:nvPr/>
        </p:nvSpPr>
        <p:spPr>
          <a:xfrm>
            <a:off x="11213592" y="63733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986930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3878" y="298174"/>
            <a:ext cx="9144000" cy="115293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Шапиро А.И.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94596" y="1013792"/>
            <a:ext cx="4498848" cy="517828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«Секреты знакомых предметов. Пузырек воздуха»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«Секреты знакомых предметов. Бумага»</a:t>
            </a:r>
          </a:p>
          <a:p>
            <a:r>
              <a:rPr lang="ru-RU" dirty="0" smtClean="0"/>
              <a:t>«Секреты знакомых предметов. Зеркало»</a:t>
            </a:r>
          </a:p>
          <a:p>
            <a:r>
              <a:rPr lang="ru-RU" dirty="0" smtClean="0"/>
              <a:t>«Секреты знакомых предметов. Гвоздик»</a:t>
            </a:r>
          </a:p>
          <a:p>
            <a:r>
              <a:rPr lang="ru-RU" dirty="0" smtClean="0"/>
              <a:t>«Секреты знакомых предметов. Лужа»</a:t>
            </a:r>
          </a:p>
          <a:p>
            <a:r>
              <a:rPr lang="ru-RU" dirty="0" smtClean="0"/>
              <a:t>«Секреты знакомых предметов. Нитка. Верёвка. Канат»»</a:t>
            </a:r>
          </a:p>
          <a:p>
            <a:r>
              <a:rPr lang="ru-RU" dirty="0" smtClean="0"/>
              <a:t>«Секреты знакомых предметов. Свеча» </a:t>
            </a:r>
          </a:p>
          <a:p>
            <a:endParaRPr lang="ru-RU" dirty="0"/>
          </a:p>
        </p:txBody>
      </p:sp>
      <p:pic>
        <p:nvPicPr>
          <p:cNvPr id="7" name="Picture 10" descr="http://rech.spb.ru/books/1046/cover/b.gif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6998" y="3379304"/>
            <a:ext cx="1849725" cy="20673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Picture 12" descr="http://rech.spb.ru/books/1276/cover/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18366" y="1164949"/>
            <a:ext cx="1773634" cy="205532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Picture 14" descr="http://rech.spb.ru/books/1048/cover/b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21806" y="1165915"/>
            <a:ext cx="1820329" cy="203448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Picture 6" descr="http://rech.spb.ru/books/1237/cover/b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12365" y="3452192"/>
            <a:ext cx="1752600" cy="20097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Picture 4" descr="http://rech.spb.ru/books/1045/cover/b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12365" y="1129748"/>
            <a:ext cx="1946275" cy="21748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2" name="Picture 2" descr="http://rech.spb.ru/books/1047/cover/b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5262" y="1146313"/>
            <a:ext cx="1847850" cy="206533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" name="Picture 4" descr="http://rech.spb.ru/books/1303/cover/b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73417" y="1152940"/>
            <a:ext cx="1828800" cy="208756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4" name="Прямоугольник 13"/>
          <p:cNvSpPr/>
          <p:nvPr/>
        </p:nvSpPr>
        <p:spPr>
          <a:xfrm>
            <a:off x="7653129" y="3419060"/>
            <a:ext cx="417443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Знания привыкли передавать ребёнку в основном через глаза и уши. Автор этих книг стремится к тому, чтобы они приходили и через руки, через деятельность, а тем самым мы смогли бы подарить ребёнку радостное удивление, пытливый анализ, первый окрыляющий успех естествоиспытателя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5" name="Стрелка вправо 14">
            <a:hlinkClick r:id="rId9" action="ppaction://hlinksldjump"/>
          </p:cNvPr>
          <p:cNvSpPr/>
          <p:nvPr/>
        </p:nvSpPr>
        <p:spPr>
          <a:xfrm>
            <a:off x="11213592" y="63733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938739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8680" y="0"/>
            <a:ext cx="11408399" cy="735497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 smtClean="0">
                <a:solidFill>
                  <a:srgbClr val="7030A0"/>
                </a:solidFill>
              </a:rPr>
              <a:t>О.в.дыбина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http://im2-tub-ru.yandex.net/i?id=604984732-40-72&amp;n=2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336" y="984387"/>
            <a:ext cx="1679541" cy="2354497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925339" y="3339549"/>
            <a:ext cx="3019332" cy="306125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.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Текст 3"/>
          <p:cNvSpPr txBox="1">
            <a:spLocks/>
          </p:cNvSpPr>
          <p:nvPr/>
        </p:nvSpPr>
        <p:spPr>
          <a:xfrm>
            <a:off x="1" y="1133061"/>
            <a:ext cx="8488016" cy="54466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Текст 3"/>
          <p:cNvSpPr txBox="1">
            <a:spLocks/>
          </p:cNvSpPr>
          <p:nvPr/>
        </p:nvSpPr>
        <p:spPr>
          <a:xfrm>
            <a:off x="251792" y="695739"/>
            <a:ext cx="8315738" cy="58243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6591" y="3954673"/>
            <a:ext cx="184867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О.В.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Дыбина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, Н.П. Рахманова,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В.В.Щетинина «Неизведанное рядом», изд. Сфера,  2004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30" name="Picture 6" descr="http://static.ozone.ru/multimedia/books_covers/c200/10029852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1816" y="1172818"/>
            <a:ext cx="2325756" cy="2325756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524538" y="4040761"/>
            <a:ext cx="15505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О.В.Дыбина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«Из чего сделаны предметы»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32" name="Picture 8" descr="http://static.ozone.ru/multimedia/books_covers/c200/10054527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6862" y="1113181"/>
            <a:ext cx="2107096" cy="2107096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6559825" y="4002950"/>
            <a:ext cx="192819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О.В.Дыбина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«Я узнаю мир» рабочая тетрадь для дошкольника.6-7 лет, Сфера, 2012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34" name="Picture 10" descr="http://static.ozone.ru/multimedia/books_covers/c200/10056120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30010" y="1192694"/>
            <a:ext cx="2146853" cy="2146853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4373217" y="4040114"/>
            <a:ext cx="180892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О.В.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Дыбина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, Н.П. Рахманова,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В.В.Щетинина «Неизведанное рядом», изд. Сфера,  2013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9" name="Picture 4" descr="http://static.ozone.ru/multimedia/books_covers/c200/10012458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25340" y="1073426"/>
            <a:ext cx="2365513" cy="2365513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9203636" y="3942019"/>
            <a:ext cx="206733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О.В.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Дыбина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, Н.Н.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Подьяков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Н.П. Рахманова,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В.В.Щетинина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«Ребенок в мире поиска», Сфера, 2009 </a:t>
            </a:r>
            <a:endParaRPr lang="ru-RU" dirty="0"/>
          </a:p>
        </p:txBody>
      </p:sp>
      <p:sp>
        <p:nvSpPr>
          <p:cNvPr id="16" name="Стрелка вправо 15">
            <a:hlinkClick r:id="rId7" action="ppaction://hlinksldjump"/>
          </p:cNvPr>
          <p:cNvSpPr/>
          <p:nvPr/>
        </p:nvSpPr>
        <p:spPr>
          <a:xfrm>
            <a:off x="11213592" y="63733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2473408"/>
            <a:ext cx="2524539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Куликовская И.Э., </a:t>
            </a:r>
          </a:p>
          <a:p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Совгир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Н.Н., 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«Детское экспериментирование»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изд. Педагогическое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о-во России, 2003 г.</a:t>
            </a:r>
          </a:p>
          <a:p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 descr="D:\Новая папка (2)\Мои результаты сканировани\2011-11 (ноя)\сканирование0016.jpg"/>
          <p:cNvPicPr>
            <a:picLocks noChangeAspect="1" noChangeArrowheads="1"/>
          </p:cNvPicPr>
          <p:nvPr/>
        </p:nvPicPr>
        <p:blipFill>
          <a:blip r:embed="rId2" cstate="print"/>
          <a:srcRect r="5000" b="3265"/>
          <a:stretch>
            <a:fillRect/>
          </a:stretch>
        </p:blipFill>
        <p:spPr bwMode="auto">
          <a:xfrm>
            <a:off x="294864" y="238539"/>
            <a:ext cx="1468789" cy="2146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 descr="http://im5-tub-ru.yandex.net/i?id=421868394-12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1134" y="384623"/>
            <a:ext cx="1333342" cy="1960796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4512365" y="3225105"/>
            <a:ext cx="246490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Елена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Марудова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: Ознакомление дошкольников с окружающим миром. Экспериментирование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107097" y="462674"/>
            <a:ext cx="258417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Исакова Н.В.: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познавательных процессов у старших дошкольников через экспериментальную деятельность.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Детство-Пресс, 2013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70" name="Picture 6" descr="&amp;Rcy;&amp;acy;&amp;zcy;&amp;vcy;&amp;icy;&amp;tcy;&amp;icy;&amp;iecy; &amp;pcy;&amp;ocy;&amp;zcy;&amp;ncy;&amp;acy;&amp;vcy;&amp;acy;&amp;tcy;&amp;iecy;&amp;lcy;&amp;softcy;&amp;ncy;&amp;ycy;&amp;khcy; &amp;pcy;&amp;rcy;&amp;ocy;&amp;tscy;&amp;iecy;&amp;scy;&amp;scy;&amp;ocy;&amp;vcy; &amp;ucy; &amp;scy;&amp;tcy;&amp;acy;&amp;rcy;&amp;shcy;&amp;icy;&amp;khcy; &amp;dcy;&amp;ocy;&amp;shcy;&amp;kcy;&amp;ocy;&amp;lcy;&amp;softcy;&amp;ncy;&amp;icy;&amp;kcy;&amp;ocy;&amp;vcy; &amp;chcy;&amp;iecy;&amp;rcy;&amp;iecy;&amp;zcy; &amp;ecy;&amp;kcy;&amp;scy;&amp;pcy;&amp;iecy;&amp;rcy;&amp;icy;&amp;mcy;&amp;iecy;&amp;ncy;&amp;tcy;&amp;acy;&amp;lcy;&amp;softcy;&amp;ncy;&amp;ucy;&amp;yucy; &amp;dcy;&amp;iecy;&amp;yacy;&amp;tcy;&amp;iecy;&amp;lcy;&amp;softcy;&amp;ncy;&amp;ocy;&amp;scy;&amp;tcy;&amp;soft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1331" y="2843557"/>
            <a:ext cx="1653348" cy="2810692"/>
          </a:xfrm>
          <a:prstGeom prst="rect">
            <a:avLst/>
          </a:prstGeom>
          <a:noFill/>
        </p:spPr>
      </p:pic>
      <p:pic>
        <p:nvPicPr>
          <p:cNvPr id="22" name="Picture 2" descr="&amp;Pcy;&amp;ocy;&amp;zcy;&amp;ncy;&amp;acy;&amp;vcy;&amp;acy;&amp;tcy;&amp;iecy;&amp;lcy;&amp;softcy;&amp;ncy;&amp;ocy;-&amp;icy;&amp;scy;&amp;scy;&amp;lcy;&amp;iecy;&amp;dcy;&amp;ocy;&amp;vcy;&amp;acy;&amp;tcy;&amp;iecy;&amp;lcy;&amp;softcy;&amp;scy;&amp;kcy;&amp;acy;&amp;yacy; &amp;dcy;&amp;iecy;&amp;yacy;&amp;tcy;&amp;iecy;&amp;lcy;&amp;softcy;&amp;ncy;&amp;ocy;&amp;scy;&amp;tcy;&amp;softcy; &amp;dcy;&amp;ocy;&amp;shcy;&amp;kcy;&amp;ocy;&amp;lcy;&amp;softcy;&amp;ncy;&amp;icy;&amp;kcy;&amp;ocy;&amp;v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062" y="2663687"/>
            <a:ext cx="1981200" cy="2857500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6838122" y="601173"/>
            <a:ext cx="202758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Веракса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Н. Е.,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Галимов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О. П.</a:t>
            </a:r>
            <a:r>
              <a:rPr lang="ru-RU" b="1" dirty="0" smtClean="0"/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Познавательно-исследовательская деятельность дошкольников</a:t>
            </a:r>
          </a:p>
        </p:txBody>
      </p:sp>
      <p:pic>
        <p:nvPicPr>
          <p:cNvPr id="24" name="Picture 6" descr="&amp;Pcy;&amp;rcy;&amp;ocy;&amp;khcy;&amp;ocy;&amp;rcy;&amp;ocy;&amp;vcy;&amp;acy; &amp;Lcy;.&amp;Ncy;. (&amp;rcy;&amp;iecy;&amp;dcy;.) - &amp;Ocy;&amp;rcy;&amp;gcy;&amp;acy;&amp;ncy;&amp;icy;&amp;zcy;&amp;acy;&amp;tscy;&amp;icy;&amp;yacy; &amp;ecy;&amp;kcy;&amp;scy;&amp;pcy;&amp;iecy;&amp;rcy;&amp;icy;&amp;mcy;&amp;iecy;&amp;ncy;&amp;tcy;&amp;acy;&amp;lcy;&amp;softcy;&amp;ncy;&amp;ocy;&amp;jcy; &amp;dcy;&amp;iecy;&amp;yacy;&amp;tcy;&amp;iecy;&amp;lcy;&amp;softcy;&amp;ncy;&amp;ocy;&amp;scy;&amp;tcy;&amp;icy; &amp;dcy;&amp;ocy;&amp;shcy;&amp;kcy;&amp;ocy;&amp;lcy;&amp;softcy;&amp;ncy;&amp;icy;&amp;kcy;&amp;ocy;&amp;vcy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00793" y="278295"/>
            <a:ext cx="1732860" cy="2440648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9090991" y="2888470"/>
            <a:ext cx="233900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Организация экспериментальной деятельности дошкольников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Автор/составитель: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Прохорова Л.Н. (ред.)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М: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Аркти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, 2008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7" name="Picture 4" descr="http://detsad-kitty.ru/uploads/posts/2012-10/thumbs/1350526083_razvitie-poznavatelno-issledovatelskix-umenij-u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8053" y="4584650"/>
            <a:ext cx="1590261" cy="2023969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2266122" y="5625548"/>
            <a:ext cx="96409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З. А. Михайлова, Т. И. Бабаева, 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Л. М. Кларина, 3. А. Серова</a:t>
            </a:r>
            <a:r>
              <a:rPr lang="ru-RU" sz="2000" dirty="0" smtClean="0"/>
              <a:t> «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Развитие познавательно-исследовательских умений у старших дошкольников</a:t>
            </a:r>
            <a:r>
              <a:rPr lang="ru-RU" sz="2000" dirty="0" smtClean="0"/>
              <a:t>.»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ДЕТСТВО-ПРЕСС, 2012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трелка вправо 14">
            <a:hlinkClick r:id="" action="ppaction://noaction"/>
          </p:cNvPr>
          <p:cNvSpPr/>
          <p:nvPr/>
        </p:nvSpPr>
        <p:spPr>
          <a:xfrm>
            <a:off x="11213592" y="63733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938739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7930" y="258416"/>
            <a:ext cx="11529392" cy="3299793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</a:rPr>
              <a:t>Х. </a:t>
            </a:r>
            <a:r>
              <a:rPr lang="ru-RU" dirty="0" err="1" smtClean="0">
                <a:solidFill>
                  <a:schemeClr val="tx1"/>
                </a:solidFill>
              </a:rPr>
              <a:t>Идом</a:t>
            </a:r>
            <a:r>
              <a:rPr lang="ru-RU" dirty="0" smtClean="0">
                <a:solidFill>
                  <a:schemeClr val="tx1"/>
                </a:solidFill>
              </a:rPr>
              <a:t>, М. </a:t>
            </a:r>
            <a:r>
              <a:rPr lang="ru-RU" dirty="0" err="1" smtClean="0">
                <a:solidFill>
                  <a:schemeClr val="tx1"/>
                </a:solidFill>
              </a:rPr>
              <a:t>Баттерфилд</a:t>
            </a:r>
            <a:r>
              <a:rPr lang="ru-RU" dirty="0" smtClean="0">
                <a:solidFill>
                  <a:schemeClr val="tx1"/>
                </a:solidFill>
              </a:rPr>
              <a:t>, Р. </a:t>
            </a:r>
            <a:r>
              <a:rPr lang="ru-RU" dirty="0" err="1" smtClean="0">
                <a:solidFill>
                  <a:schemeClr val="tx1"/>
                </a:solidFill>
              </a:rPr>
              <a:t>Хеддл</a:t>
            </a:r>
            <a:r>
              <a:rPr lang="ru-RU" dirty="0" smtClean="0">
                <a:solidFill>
                  <a:schemeClr val="tx1"/>
                </a:solidFill>
              </a:rPr>
              <a:t> и М. </a:t>
            </a:r>
            <a:r>
              <a:rPr lang="ru-RU" dirty="0" err="1" smtClean="0">
                <a:solidFill>
                  <a:schemeClr val="tx1"/>
                </a:solidFill>
              </a:rPr>
              <a:t>Ануин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Издательство: Махаон, Серия: Учимся с мамой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154558" y="1595021"/>
            <a:ext cx="381662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яркие и увлекательные книги для маленьких учёных –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экспериментаторов. Описанные в них опыты помогут исследовать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свойства воды, света, зеркал и магнитов; помогут детям изучить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свойства воздуха, постичь загадочную природу растений.</a:t>
            </a: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D:\Новая папка (2)\Мои результаты сканировани\2011-11 (ноя)\сканирование0012.jpg"/>
          <p:cNvPicPr>
            <a:picLocks noChangeAspect="1" noChangeArrowheads="1"/>
          </p:cNvPicPr>
          <p:nvPr/>
        </p:nvPicPr>
        <p:blipFill>
          <a:blip r:embed="rId2" cstate="print"/>
          <a:srcRect r="1613" b="4756"/>
          <a:stretch>
            <a:fillRect/>
          </a:stretch>
        </p:blipFill>
        <p:spPr bwMode="auto">
          <a:xfrm>
            <a:off x="318052" y="1520685"/>
            <a:ext cx="3810000" cy="4131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D:\Новая папка (2)\Мои результаты сканировани\2011-11 (ноя)\сканирование0013.jpg"/>
          <p:cNvPicPr>
            <a:picLocks noChangeAspect="1" noChangeArrowheads="1"/>
          </p:cNvPicPr>
          <p:nvPr/>
        </p:nvPicPr>
        <p:blipFill>
          <a:blip r:embed="rId3" cstate="print"/>
          <a:srcRect r="3333" b="4068"/>
          <a:stretch>
            <a:fillRect/>
          </a:stretch>
        </p:blipFill>
        <p:spPr bwMode="auto">
          <a:xfrm>
            <a:off x="8059047" y="1533938"/>
            <a:ext cx="3735388" cy="4118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лево 6">
            <a:hlinkClick r:id="rId4" action="ppaction://hlinksldjump"/>
          </p:cNvPr>
          <p:cNvSpPr/>
          <p:nvPr/>
        </p:nvSpPr>
        <p:spPr>
          <a:xfrm>
            <a:off x="0" y="637336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>
            <a:hlinkClick r:id="rId5" action="ppaction://hlinksldjump"/>
          </p:cNvPr>
          <p:cNvSpPr/>
          <p:nvPr/>
        </p:nvSpPr>
        <p:spPr>
          <a:xfrm>
            <a:off x="11213592" y="63733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938739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0030" y="1128156"/>
            <a:ext cx="10866911" cy="2949831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Спасибо за внимание!</a:t>
            </a:r>
            <a:endParaRPr lang="ru-RU" sz="6600" b="1" dirty="0">
              <a:solidFill>
                <a:srgbClr val="C00000"/>
              </a:solidFill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5" name="Стрелка влево 4">
            <a:hlinkClick r:id="" action="ppaction://noaction"/>
          </p:cNvPr>
          <p:cNvSpPr/>
          <p:nvPr/>
        </p:nvSpPr>
        <p:spPr>
          <a:xfrm>
            <a:off x="0" y="637336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0644" y="273132"/>
            <a:ext cx="10558575" cy="1294411"/>
          </a:xfrm>
        </p:spPr>
        <p:txBody>
          <a:bodyPr>
            <a:noAutofit/>
          </a:bodyPr>
          <a:lstStyle/>
          <a:p>
            <a:pPr>
              <a:spcBef>
                <a:spcPct val="20000"/>
              </a:spcBef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Модель планирования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воспитательно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-образовательного процесса</a:t>
            </a:r>
            <a:b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познавательно-исследовательской деятельности 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831850" y="2133600"/>
            <a:ext cx="10515600" cy="403860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697198"/>
              </p:ext>
            </p:extLst>
          </p:nvPr>
        </p:nvGraphicFramePr>
        <p:xfrm>
          <a:off x="391885" y="960184"/>
          <a:ext cx="11388436" cy="5754718"/>
        </p:xfrm>
        <a:graphic>
          <a:graphicData uri="http://schemas.openxmlformats.org/drawingml/2006/table">
            <a:tbl>
              <a:tblPr/>
              <a:tblGrid>
                <a:gridCol w="756012"/>
                <a:gridCol w="739927"/>
                <a:gridCol w="1222487"/>
                <a:gridCol w="8670010"/>
              </a:tblGrid>
              <a:tr h="198560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1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Месяц</a:t>
                      </a:r>
                      <a:endParaRPr lang="ru-RU" sz="1300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757" marR="35757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1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Неделя</a:t>
                      </a:r>
                      <a:endParaRPr lang="ru-RU" sz="1300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757" marR="35757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1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Тема недели</a:t>
                      </a:r>
                      <a:endParaRPr lang="ru-RU" sz="1300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757" marR="35757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1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Название опыта, цель</a:t>
                      </a:r>
                      <a:endParaRPr lang="ru-RU" sz="1300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757" marR="35757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120">
                <a:tc>
                  <a:txBody>
                    <a:bodyPr/>
                    <a:lstStyle/>
                    <a:p>
                      <a:pPr algn="ctr" rtl="0" fontAlgn="ctr"/>
                      <a:endParaRPr lang="ru-RU" sz="1300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757" marR="3575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35757" marR="35757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Семейные традиции</a:t>
                      </a:r>
                    </a:p>
                  </a:txBody>
                  <a:tcPr marL="35757" marR="3575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300" b="1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«Фильтрование воды»</a:t>
                      </a:r>
                      <a:endParaRPr lang="ru-RU" sz="1300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just" rtl="0" fontAlgn="t"/>
                      <a:r>
                        <a:rPr lang="ru-RU" sz="13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Познакомить детей с процессами очистки воды разными способами (песок, тряпочка, промокательная бумага).</a:t>
                      </a:r>
                    </a:p>
                  </a:txBody>
                  <a:tcPr marL="35757" marR="35757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12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Сентябрь</a:t>
                      </a:r>
                      <a:endParaRPr lang="ru-RU" sz="1300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757" marR="3575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35757" marR="35757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Семья</a:t>
                      </a:r>
                    </a:p>
                  </a:txBody>
                  <a:tcPr marL="35757" marR="3575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300" b="1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«А у нас в квартире газ, а у вас?»</a:t>
                      </a:r>
                      <a:endParaRPr lang="ru-RU" sz="1300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just" rtl="0" fontAlgn="t"/>
                      <a:r>
                        <a:rPr lang="ru-RU" sz="13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Формировать представление детей об использовании газа в быту.</a:t>
                      </a:r>
                    </a:p>
                  </a:txBody>
                  <a:tcPr marL="35757" marR="35757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6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Октябрь</a:t>
                      </a:r>
                      <a:endParaRPr lang="ru-RU" sz="1300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757" marR="3575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35757" marR="35757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Осень – золотая пора!</a:t>
                      </a:r>
                    </a:p>
                  </a:txBody>
                  <a:tcPr marL="35757" marR="3575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300" b="1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«Времена года»</a:t>
                      </a:r>
                      <a:endParaRPr lang="ru-RU" sz="1300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just" rtl="0" fontAlgn="t"/>
                      <a:r>
                        <a:rPr lang="ru-RU" sz="13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Закреплять знания детей о временах года, дать естественно-научные представления об их смене (при помощи фонарика и глобуса).</a:t>
                      </a:r>
                    </a:p>
                  </a:txBody>
                  <a:tcPr marL="35757" marR="35757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120">
                <a:tc>
                  <a:txBody>
                    <a:bodyPr/>
                    <a:lstStyle/>
                    <a:p>
                      <a:pPr algn="ctr" rtl="0" fontAlgn="ctr"/>
                      <a:endParaRPr lang="ru-RU" sz="1300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757" marR="3575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35757" marR="35757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Осень – золотая пора!</a:t>
                      </a:r>
                    </a:p>
                  </a:txBody>
                  <a:tcPr marL="35757" marR="3575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300" b="1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«Вода всему голова»</a:t>
                      </a:r>
                      <a:endParaRPr lang="ru-RU" sz="1300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just" rtl="0" fontAlgn="t"/>
                      <a:r>
                        <a:rPr lang="ru-RU" sz="13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Закрепить знания детей о необходимости влаги для роста овощей и фруктов.</a:t>
                      </a:r>
                    </a:p>
                  </a:txBody>
                  <a:tcPr marL="35757" marR="35757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120">
                <a:tc>
                  <a:txBody>
                    <a:bodyPr/>
                    <a:lstStyle/>
                    <a:p>
                      <a:pPr algn="ctr" rtl="0" fontAlgn="ctr"/>
                      <a:endParaRPr lang="ru-RU" sz="1300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757" marR="3575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35757" marR="35757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Лес – наше богатство!</a:t>
                      </a:r>
                    </a:p>
                  </a:txBody>
                  <a:tcPr marL="35757" marR="3575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300" b="1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«Лес – защитник и лекарь»</a:t>
                      </a:r>
                      <a:endParaRPr lang="ru-RU" sz="1300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just" rtl="0" fontAlgn="t"/>
                      <a:r>
                        <a:rPr lang="ru-RU" sz="13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Выявить защитную роль леса в лесостепной климатической зоне.</a:t>
                      </a:r>
                    </a:p>
                  </a:txBody>
                  <a:tcPr marL="35757" marR="35757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679">
                <a:tc>
                  <a:txBody>
                    <a:bodyPr/>
                    <a:lstStyle/>
                    <a:p>
                      <a:pPr algn="ctr" rtl="0" fontAlgn="ctr"/>
                      <a:endParaRPr lang="ru-RU" sz="1300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757" marR="3575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35757" marR="35757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Лес – наше богатство!</a:t>
                      </a:r>
                    </a:p>
                  </a:txBody>
                  <a:tcPr marL="35757" marR="3575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300" b="1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«Воздух и его свойства»</a:t>
                      </a:r>
                      <a:endParaRPr lang="ru-RU" sz="1300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just" rtl="0" fontAlgn="t"/>
                      <a:r>
                        <a:rPr lang="ru-RU" sz="13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Продолжать формировать представления детей о физических явлениях. Показать, что воздух есть повсюду – в воде, в губке, в земле.</a:t>
                      </a:r>
                    </a:p>
                  </a:txBody>
                  <a:tcPr marL="35757" marR="35757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6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Ноябрь</a:t>
                      </a:r>
                      <a:endParaRPr lang="ru-RU" sz="1300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757" marR="3575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35757" marR="35757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Животные нашего края готовятся к зиме</a:t>
                      </a:r>
                    </a:p>
                  </a:txBody>
                  <a:tcPr marL="35757" marR="3575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300" b="1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«Зачем зайцу длинные уши?»</a:t>
                      </a:r>
                      <a:endParaRPr lang="ru-RU" sz="1300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just" rtl="0" fontAlgn="t"/>
                      <a:r>
                        <a:rPr lang="ru-RU" sz="13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Расширить знания детей о роли звука в жизни диких животных.</a:t>
                      </a:r>
                    </a:p>
                  </a:txBody>
                  <a:tcPr marL="35757" marR="35757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679">
                <a:tc>
                  <a:txBody>
                    <a:bodyPr/>
                    <a:lstStyle/>
                    <a:p>
                      <a:pPr algn="ctr" rtl="0" fontAlgn="ctr"/>
                      <a:endParaRPr lang="ru-RU" sz="1300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757" marR="3575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35757" marR="35757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Животные нашего края готовятся к зиме</a:t>
                      </a:r>
                    </a:p>
                  </a:txBody>
                  <a:tcPr marL="35757" marR="3575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300" b="1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«Могут ли животные жить в земле?»</a:t>
                      </a:r>
                      <a:endParaRPr lang="ru-RU" sz="1300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just" rtl="0" fontAlgn="t"/>
                      <a:r>
                        <a:rPr lang="ru-RU" sz="13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Помочь выяснить, что именно находится в почве для жизни живых организмов (воздух, вода, органические остатки).</a:t>
                      </a:r>
                    </a:p>
                  </a:txBody>
                  <a:tcPr marL="35757" marR="35757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120">
                <a:tc>
                  <a:txBody>
                    <a:bodyPr/>
                    <a:lstStyle/>
                    <a:p>
                      <a:pPr algn="ctr" rtl="0" fontAlgn="ctr"/>
                      <a:endParaRPr lang="ru-RU" sz="1300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757" marR="3575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35757" marR="35757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Животные мира</a:t>
                      </a:r>
                    </a:p>
                  </a:txBody>
                  <a:tcPr marL="35757" marR="3575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300" b="1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«Почему у верблюда такой нос?»</a:t>
                      </a:r>
                      <a:endParaRPr lang="ru-RU" sz="1300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just" rtl="0" fontAlgn="t"/>
                      <a:r>
                        <a:rPr lang="ru-RU" sz="13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Помочь детям понять, как приспосабливаются животные к жизни в пустыне.</a:t>
                      </a:r>
                    </a:p>
                  </a:txBody>
                  <a:tcPr marL="35757" marR="35757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120">
                <a:tc>
                  <a:txBody>
                    <a:bodyPr/>
                    <a:lstStyle/>
                    <a:p>
                      <a:pPr algn="ctr" rtl="0" fontAlgn="ctr"/>
                      <a:endParaRPr lang="ru-RU" sz="1300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757" marR="3575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35757" marR="35757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Жители моря</a:t>
                      </a:r>
                    </a:p>
                  </a:txBody>
                  <a:tcPr marL="35757" marR="3575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300" b="1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«Как двигаются рыбы?»</a:t>
                      </a:r>
                      <a:endParaRPr lang="ru-RU" sz="1300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just" rtl="0" fontAlgn="t"/>
                      <a:r>
                        <a:rPr lang="ru-RU" sz="13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Выявить особенности внешнего вида рыб, позволяющие приспособиться к жизни в водной среде.</a:t>
                      </a:r>
                    </a:p>
                  </a:txBody>
                  <a:tcPr marL="35757" marR="35757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120">
                <a:tc>
                  <a:txBody>
                    <a:bodyPr/>
                    <a:lstStyle/>
                    <a:p>
                      <a:pPr algn="ctr" rtl="0" fontAlgn="ctr"/>
                      <a:endParaRPr lang="ru-RU" sz="1300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757" marR="3575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35757" marR="35757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Жители моря</a:t>
                      </a:r>
                    </a:p>
                  </a:txBody>
                  <a:tcPr marL="35757" marR="3575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300" b="1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«Дышат ли рыбы?»</a:t>
                      </a:r>
                      <a:endParaRPr lang="ru-RU" sz="1300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just" rtl="0" fontAlgn="t"/>
                      <a:r>
                        <a:rPr lang="ru-RU" sz="13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Установить возможность дыхания рыб в воде, подтвердить знания о том, что воздух есть в воде.</a:t>
                      </a:r>
                    </a:p>
                  </a:txBody>
                  <a:tcPr marL="35757" marR="35757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626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831850" y="2133600"/>
            <a:ext cx="10515600" cy="403860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674918"/>
              </p:ext>
            </p:extLst>
          </p:nvPr>
        </p:nvGraphicFramePr>
        <p:xfrm>
          <a:off x="368970" y="280738"/>
          <a:ext cx="11590420" cy="5887698"/>
        </p:xfrm>
        <a:graphic>
          <a:graphicData uri="http://schemas.openxmlformats.org/drawingml/2006/table">
            <a:tbl>
              <a:tblPr/>
              <a:tblGrid>
                <a:gridCol w="745956"/>
                <a:gridCol w="328864"/>
                <a:gridCol w="1114926"/>
                <a:gridCol w="9400674"/>
              </a:tblGrid>
              <a:tr h="75521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Декабрь</a:t>
                      </a:r>
                      <a:endParaRPr lang="ru-RU" sz="1300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787" marR="6078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0787" marR="60787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Как живут наши пернатые друзья</a:t>
                      </a:r>
                    </a:p>
                  </a:txBody>
                  <a:tcPr marL="60787" marR="6078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300" b="1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«Наличие у птиц органов слуха и зрения»</a:t>
                      </a:r>
                      <a:endParaRPr lang="ru-RU" sz="1300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just" rtl="0" fontAlgn="t"/>
                      <a:r>
                        <a:rPr lang="ru-RU" sz="1300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Формировать представления детей о работе различных органов у птицы. Показать наличие у птицы органов слуха, органов зрения.</a:t>
                      </a:r>
                    </a:p>
                  </a:txBody>
                  <a:tcPr marL="60787" marR="60787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5213">
                <a:tc>
                  <a:txBody>
                    <a:bodyPr/>
                    <a:lstStyle/>
                    <a:p>
                      <a:pPr algn="ctr" rtl="0" fontAlgn="ctr"/>
                      <a:endParaRPr lang="ru-RU" sz="1300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787" marR="6078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0787" marR="60787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Как живут наши пернатые друзья</a:t>
                      </a:r>
                    </a:p>
                  </a:txBody>
                  <a:tcPr marL="60787" marR="6078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300" b="1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«Свойства и значение птичьего пера»</a:t>
                      </a:r>
                      <a:endParaRPr lang="ru-RU" sz="1300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just" rtl="0" fontAlgn="t"/>
                      <a:r>
                        <a:rPr lang="ru-RU" sz="1300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Познакомить детей с назначением различных органов у птицы. Показать свойство и значение птичьего пера.</a:t>
                      </a:r>
                    </a:p>
                  </a:txBody>
                  <a:tcPr marL="60787" marR="60787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0933">
                <a:tc>
                  <a:txBody>
                    <a:bodyPr/>
                    <a:lstStyle/>
                    <a:p>
                      <a:pPr algn="ctr" rtl="0" fontAlgn="ctr"/>
                      <a:endParaRPr lang="ru-RU" sz="1300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787" marR="6078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0787" marR="60787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Народное творчество</a:t>
                      </a:r>
                    </a:p>
                  </a:txBody>
                  <a:tcPr marL="60787" marR="6078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300" b="1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«Тепловые» и «</a:t>
                      </a:r>
                      <a:r>
                        <a:rPr lang="ru-RU" sz="1300" b="1" baseline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холодовые</a:t>
                      </a:r>
                      <a:r>
                        <a:rPr lang="ru-RU" sz="1300" b="1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» точки у человека»</a:t>
                      </a:r>
                      <a:endParaRPr lang="ru-RU" sz="1300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just" rtl="0" fontAlgn="t"/>
                      <a:r>
                        <a:rPr lang="ru-RU" sz="13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Определить расположение «тепловых» (воспринимающих тепло) и «</a:t>
                      </a:r>
                      <a:r>
                        <a:rPr lang="ru-RU" sz="1300" baseline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холодовых</a:t>
                      </a:r>
                      <a:r>
                        <a:rPr lang="ru-RU" sz="13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» (воспринимающих холод) точек на разных участках кожи (на ладони и лице).</a:t>
                      </a:r>
                    </a:p>
                  </a:txBody>
                  <a:tcPr marL="60787" marR="60787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409">
                <a:tc>
                  <a:txBody>
                    <a:bodyPr/>
                    <a:lstStyle/>
                    <a:p>
                      <a:pPr algn="ctr" rtl="0" fontAlgn="ctr"/>
                      <a:endParaRPr lang="ru-RU" sz="1300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787" marR="6078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0787" marR="60787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Новый год</a:t>
                      </a:r>
                    </a:p>
                  </a:txBody>
                  <a:tcPr marL="60787" marR="6078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300" b="1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«Сюрприз Деда Мороза» (агрегатное состояние веществ)</a:t>
                      </a:r>
                      <a:endParaRPr lang="ru-RU" sz="1300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just" rtl="0" fontAlgn="t"/>
                      <a:r>
                        <a:rPr lang="ru-RU" sz="13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Уточнить свойства воды, льда. Познакомить детей с законом сохранения (опыты с льдинками, подкрашенными водой).</a:t>
                      </a:r>
                    </a:p>
                  </a:txBody>
                  <a:tcPr marL="60787" marR="60787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28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Январь</a:t>
                      </a:r>
                      <a:endParaRPr lang="ru-RU" sz="1300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787" marR="6078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0787" marR="60787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Зима</a:t>
                      </a:r>
                    </a:p>
                  </a:txBody>
                  <a:tcPr marL="60787" marR="6078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300" b="1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«Измерение объема жидкости»</a:t>
                      </a:r>
                      <a:endParaRPr lang="ru-RU" sz="1300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just" rtl="0" fontAlgn="t"/>
                      <a:r>
                        <a:rPr lang="ru-RU" sz="13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Выявить изменение объема жидкости при замерзании.</a:t>
                      </a:r>
                      <a:r>
                        <a:rPr lang="ru-RU" sz="1300" b="1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ru-RU" sz="1300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787" marR="60787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0933">
                <a:tc>
                  <a:txBody>
                    <a:bodyPr/>
                    <a:lstStyle/>
                    <a:p>
                      <a:pPr algn="ctr" rtl="0" fontAlgn="ctr"/>
                      <a:endParaRPr lang="ru-RU" sz="1300" b="1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787" marR="6078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0787" marR="60787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Знакомство с севером</a:t>
                      </a:r>
                    </a:p>
                  </a:txBody>
                  <a:tcPr marL="60787" marR="6078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300" b="1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«Какого цвета снег?»</a:t>
                      </a:r>
                      <a:endParaRPr lang="ru-RU" sz="1300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just" rtl="0" fontAlgn="t"/>
                      <a:r>
                        <a:rPr lang="ru-RU" sz="13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Расширять представления детей о физических свойствах снега. Подвести к пониманию того, что снег только кажется белым, а на самом деле он бесцветный.</a:t>
                      </a:r>
                    </a:p>
                  </a:txBody>
                  <a:tcPr marL="60787" marR="60787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40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Февраль</a:t>
                      </a:r>
                      <a:endParaRPr lang="ru-RU" sz="1300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787" marR="6078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0787" marR="60787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Все работы хороши</a:t>
                      </a:r>
                    </a:p>
                  </a:txBody>
                  <a:tcPr marL="60787" marR="6078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300" b="1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«В мире электричества»</a:t>
                      </a:r>
                      <a:endParaRPr lang="ru-RU" sz="1300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just" rtl="0" fontAlgn="t"/>
                      <a:r>
                        <a:rPr lang="ru-RU" sz="13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Познакомить детей с понятиями «электричество», «электрический ток», формировать основы безопасности при взаимодействии с электричеством.</a:t>
                      </a:r>
                    </a:p>
                  </a:txBody>
                  <a:tcPr marL="60787" marR="60787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409">
                <a:tc>
                  <a:txBody>
                    <a:bodyPr/>
                    <a:lstStyle/>
                    <a:p>
                      <a:pPr algn="ctr" rtl="0" fontAlgn="ctr"/>
                      <a:endParaRPr lang="ru-RU" sz="1300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787" marR="6078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0787" marR="60787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Осторожно, огонь!</a:t>
                      </a:r>
                    </a:p>
                  </a:txBody>
                  <a:tcPr marL="60787" marR="6078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300" b="1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«Как не обжечься?»</a:t>
                      </a:r>
                      <a:endParaRPr lang="ru-RU" sz="1300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just" rtl="0" fontAlgn="t"/>
                      <a:r>
                        <a:rPr lang="ru-RU" sz="13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Выяснить, что предметы из разных материалов нагреваются по-разному (теплопроводность материалов).</a:t>
                      </a:r>
                    </a:p>
                  </a:txBody>
                  <a:tcPr marL="60787" marR="60787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289">
                <a:tc>
                  <a:txBody>
                    <a:bodyPr/>
                    <a:lstStyle/>
                    <a:p>
                      <a:pPr algn="ctr" rtl="0" fontAlgn="ctr"/>
                      <a:endParaRPr lang="ru-RU" sz="1300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787" marR="6078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0787" marR="60787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Опасная ситуация</a:t>
                      </a:r>
                    </a:p>
                  </a:txBody>
                  <a:tcPr marL="60787" marR="6078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3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ru-RU" sz="1300" b="1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«Как увидеть молнию?»</a:t>
                      </a:r>
                      <a:endParaRPr lang="ru-RU" sz="1300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just" rtl="0" fontAlgn="t"/>
                      <a:r>
                        <a:rPr lang="ru-RU" sz="13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Объяснить, что гроза – проявление электричества в природе.</a:t>
                      </a:r>
                    </a:p>
                  </a:txBody>
                  <a:tcPr marL="60787" marR="60787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0933">
                <a:tc>
                  <a:txBody>
                    <a:bodyPr/>
                    <a:lstStyle/>
                    <a:p>
                      <a:pPr algn="ctr" rtl="0" fontAlgn="ctr"/>
                      <a:endParaRPr lang="ru-RU" sz="1300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787" marR="6078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0787" marR="60787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Российская Армия</a:t>
                      </a:r>
                    </a:p>
                  </a:txBody>
                  <a:tcPr marL="60787" marR="6078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300" b="1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«Разведчики»</a:t>
                      </a:r>
                      <a:endParaRPr lang="ru-RU" sz="1300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just" rtl="0" fontAlgn="t"/>
                      <a:r>
                        <a:rPr lang="ru-RU" sz="13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Объяснить детям, как можно многократно отразить свет и изображение предмета, то есть увидеть его там, где его не должно быть видно (солнечный зайчик).</a:t>
                      </a:r>
                    </a:p>
                  </a:txBody>
                  <a:tcPr marL="60787" marR="60787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13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831850" y="2133600"/>
            <a:ext cx="10515600" cy="403860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4596630"/>
              </p:ext>
            </p:extLst>
          </p:nvPr>
        </p:nvGraphicFramePr>
        <p:xfrm>
          <a:off x="80210" y="168447"/>
          <a:ext cx="12039600" cy="6685680"/>
        </p:xfrm>
        <a:graphic>
          <a:graphicData uri="http://schemas.openxmlformats.org/drawingml/2006/table">
            <a:tbl>
              <a:tblPr/>
              <a:tblGrid>
                <a:gridCol w="641684"/>
                <a:gridCol w="376990"/>
                <a:gridCol w="866273"/>
                <a:gridCol w="10154653"/>
              </a:tblGrid>
              <a:tr h="65505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Март</a:t>
                      </a:r>
                      <a:endParaRPr lang="ru-RU" sz="1300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656" marR="5065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50656" marR="50656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Мама – ты у меня одна</a:t>
                      </a:r>
                    </a:p>
                  </a:txBody>
                  <a:tcPr marL="50656" marR="5065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300" b="1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«Мир ткани»</a:t>
                      </a:r>
                      <a:endParaRPr lang="ru-RU" sz="1300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just" rtl="0" fontAlgn="t"/>
                      <a:r>
                        <a:rPr lang="ru-RU" sz="13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Называть ткани (ситец, сатин, шерсть, капрон, драп, трикотаж), сравнивать ткани по их свойствам, понимать, что эти характеристики обуславливают способ использования ткани для пошива вещей.</a:t>
                      </a:r>
                    </a:p>
                  </a:txBody>
                  <a:tcPr marL="50656" marR="50656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526">
                <a:tc>
                  <a:txBody>
                    <a:bodyPr/>
                    <a:lstStyle/>
                    <a:p>
                      <a:pPr algn="ctr" rtl="0" fontAlgn="ctr"/>
                      <a:endParaRPr lang="ru-RU" sz="1300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656" marR="5065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50656" marR="50656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Наш организм</a:t>
                      </a:r>
                    </a:p>
                  </a:txBody>
                  <a:tcPr marL="50656" marR="5065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300" b="1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«Проверка зрения»</a:t>
                      </a:r>
                      <a:endParaRPr lang="ru-RU" sz="1300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just" rtl="0" fontAlgn="t"/>
                      <a:r>
                        <a:rPr lang="ru-RU" sz="13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Выявить зависимость видения объекта от расстояния до него.</a:t>
                      </a:r>
                    </a:p>
                  </a:txBody>
                  <a:tcPr marL="50656" marR="50656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526">
                <a:tc>
                  <a:txBody>
                    <a:bodyPr/>
                    <a:lstStyle/>
                    <a:p>
                      <a:pPr algn="ctr" rtl="0" fontAlgn="ctr"/>
                      <a:endParaRPr lang="ru-RU" sz="1300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656" marR="5065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50656" marR="50656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Наш организм</a:t>
                      </a:r>
                    </a:p>
                  </a:txBody>
                  <a:tcPr marL="50656" marR="5065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300" b="1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«Выяснение причины храпа человека»</a:t>
                      </a:r>
                      <a:endParaRPr lang="ru-RU" sz="1300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just" rtl="0" fontAlgn="t"/>
                      <a:r>
                        <a:rPr lang="ru-RU" sz="1300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Помочь выяснить причины храпа человека (частичное перекрытие дыхательных путей).</a:t>
                      </a:r>
                    </a:p>
                  </a:txBody>
                  <a:tcPr marL="50656" marR="50656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289">
                <a:tc>
                  <a:txBody>
                    <a:bodyPr/>
                    <a:lstStyle/>
                    <a:p>
                      <a:pPr algn="ctr" rtl="0" fontAlgn="ctr"/>
                      <a:endParaRPr lang="ru-RU" sz="1300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656" marR="5065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50656" marR="50656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Весна идет</a:t>
                      </a:r>
                    </a:p>
                  </a:txBody>
                  <a:tcPr marL="50656" marR="5065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300" b="1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«Волшебные превращения»</a:t>
                      </a:r>
                      <a:endParaRPr lang="ru-RU" sz="1300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just" rtl="0" fontAlgn="t"/>
                      <a:r>
                        <a:rPr lang="ru-RU" sz="13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Объяснить изменения агрегатных состояний веществ в зависимости от изменения температуры (твердые – жидкие).</a:t>
                      </a:r>
                    </a:p>
                  </a:txBody>
                  <a:tcPr marL="50656" marR="50656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289">
                <a:tc>
                  <a:txBody>
                    <a:bodyPr/>
                    <a:lstStyle/>
                    <a:p>
                      <a:pPr algn="ctr" rtl="0" fontAlgn="ctr"/>
                      <a:endParaRPr lang="ru-RU" sz="1300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656" marR="5065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50656" marR="50656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Весна идет</a:t>
                      </a:r>
                    </a:p>
                  </a:txBody>
                  <a:tcPr marL="50656" marR="5065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300" b="1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«Заплесневелый хлеб»</a:t>
                      </a:r>
                      <a:endParaRPr lang="ru-RU" sz="1300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just" rtl="0" fontAlgn="t"/>
                      <a:r>
                        <a:rPr lang="ru-RU" sz="13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Установить, что для роста мелких живых организмов (грибов) нужны определенные условия, что для сохранения хлеба его нужно правильно хранить.</a:t>
                      </a:r>
                    </a:p>
                  </a:txBody>
                  <a:tcPr marL="50656" marR="50656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28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Апрель</a:t>
                      </a:r>
                      <a:endParaRPr lang="ru-RU" sz="1300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656" marR="5065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50656" marR="50656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Наша планета – Земля</a:t>
                      </a:r>
                    </a:p>
                  </a:txBody>
                  <a:tcPr marL="50656" marR="5065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300" b="1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«Земля – магнит»</a:t>
                      </a:r>
                      <a:endParaRPr lang="ru-RU" sz="1300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just" rtl="0" fontAlgn="t"/>
                      <a:r>
                        <a:rPr lang="ru-RU" sz="13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Помочь выяснить действия магнитных сил Земли.</a:t>
                      </a:r>
                    </a:p>
                  </a:txBody>
                  <a:tcPr marL="50656" marR="50656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526">
                <a:tc>
                  <a:txBody>
                    <a:bodyPr/>
                    <a:lstStyle/>
                    <a:p>
                      <a:pPr algn="ctr" rtl="0" fontAlgn="ctr"/>
                      <a:endParaRPr lang="ru-RU" sz="1300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656" marR="5065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50656" marR="50656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Космос</a:t>
                      </a:r>
                    </a:p>
                  </a:txBody>
                  <a:tcPr marL="50656" marR="50656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300" b="1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«Далеко – близко»</a:t>
                      </a:r>
                      <a:endParaRPr lang="ru-RU" sz="1300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just" rtl="0" fontAlgn="t"/>
                      <a:r>
                        <a:rPr lang="ru-RU" sz="13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Познакомить детей с тем, как удаленность от Солнца влияет на температуру воздуха.</a:t>
                      </a:r>
                    </a:p>
                  </a:txBody>
                  <a:tcPr marL="50656" marR="50656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526">
                <a:tc>
                  <a:txBody>
                    <a:bodyPr/>
                    <a:lstStyle/>
                    <a:p>
                      <a:pPr algn="ctr" rtl="0" fontAlgn="ctr"/>
                      <a:endParaRPr lang="ru-RU" sz="1300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656" marR="5065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50656" marR="50656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Звенит капель</a:t>
                      </a:r>
                    </a:p>
                  </a:txBody>
                  <a:tcPr marL="50656" marR="50656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300" b="1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«Растения и удобрения»</a:t>
                      </a:r>
                      <a:endParaRPr lang="ru-RU" sz="1300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just" rtl="0" fontAlgn="t"/>
                      <a:r>
                        <a:rPr lang="ru-RU" sz="13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Выяснить необходимость удобрений для процесса роста растений.</a:t>
                      </a:r>
                    </a:p>
                  </a:txBody>
                  <a:tcPr marL="50656" marR="50656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289">
                <a:tc>
                  <a:txBody>
                    <a:bodyPr/>
                    <a:lstStyle/>
                    <a:p>
                      <a:pPr algn="ctr" rtl="0" fontAlgn="ctr"/>
                      <a:endParaRPr lang="ru-RU" sz="1300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656" marR="5065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50656" marR="50656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Вода и её свойство</a:t>
                      </a:r>
                    </a:p>
                  </a:txBody>
                  <a:tcPr marL="50656" marR="50656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300" b="1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«Животворное свойство воды»</a:t>
                      </a:r>
                      <a:endParaRPr lang="ru-RU" sz="1300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just" rtl="0" fontAlgn="t"/>
                      <a:r>
                        <a:rPr lang="ru-RU" sz="13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Доказать детям одно из важнейших свойств воды – давать жизнь всему живому. Раскрыть понятие круговорота воды в природе.</a:t>
                      </a:r>
                    </a:p>
                  </a:txBody>
                  <a:tcPr marL="50656" marR="50656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28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Май</a:t>
                      </a:r>
                      <a:endParaRPr lang="ru-RU" sz="1300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656" marR="5065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50656" marR="50656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Цветы</a:t>
                      </a:r>
                    </a:p>
                  </a:txBody>
                  <a:tcPr marL="50656" marR="50656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300" b="1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«Растениям </a:t>
                      </a:r>
                      <a:r>
                        <a:rPr lang="ru-RU" sz="1300" b="1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необходим свет</a:t>
                      </a:r>
                      <a:r>
                        <a:rPr lang="ru-RU" sz="1300" b="1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»</a:t>
                      </a:r>
                      <a:endParaRPr lang="ru-RU" sz="1300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just" rtl="0" fontAlgn="t"/>
                      <a:r>
                        <a:rPr lang="ru-RU" sz="13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Формировать у детей представление о влиянии различных факторов на рост растения. Показать необходимость света для благоприятного развития растений.</a:t>
                      </a:r>
                    </a:p>
                  </a:txBody>
                  <a:tcPr marL="50656" marR="50656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289">
                <a:tc>
                  <a:txBody>
                    <a:bodyPr/>
                    <a:lstStyle/>
                    <a:p>
                      <a:pPr algn="ctr" rtl="0" fontAlgn="ctr"/>
                      <a:endParaRPr lang="ru-RU" sz="1300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656" marR="5065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50656" marR="50656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Наша Родина</a:t>
                      </a:r>
                    </a:p>
                  </a:txBody>
                  <a:tcPr marL="50656" marR="50656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300" b="1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«Вода испаряется при помощи ветра»</a:t>
                      </a:r>
                      <a:endParaRPr lang="ru-RU" sz="1300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just" rtl="0" fontAlgn="t"/>
                      <a:r>
                        <a:rPr lang="ru-RU" sz="13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Продолжать формировать у детей представления о физических явлениях. Показать, что в испарении воды участвует не только солнце, тепло, но и ветер.</a:t>
                      </a:r>
                    </a:p>
                  </a:txBody>
                  <a:tcPr marL="50656" marR="50656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289">
                <a:tc>
                  <a:txBody>
                    <a:bodyPr/>
                    <a:lstStyle/>
                    <a:p>
                      <a:pPr algn="ctr" rtl="0" fontAlgn="ctr"/>
                      <a:endParaRPr lang="ru-RU" sz="1300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656" marR="5065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50656" marR="50656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Наш друг – книга</a:t>
                      </a:r>
                    </a:p>
                  </a:txBody>
                  <a:tcPr marL="50656" marR="50656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300" b="1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«Мир бумаги»</a:t>
                      </a:r>
                      <a:endParaRPr lang="ru-RU" sz="1300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just" rtl="0" fontAlgn="t"/>
                      <a:r>
                        <a:rPr lang="ru-RU" sz="13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Познакомить с различными видами бумаги (салфеточная, писчая, оберточная, чертежная); формировать умение сравнивать качественные характеристики и свойства бумаги.</a:t>
                      </a:r>
                    </a:p>
                  </a:txBody>
                  <a:tcPr marL="50656" marR="50656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289">
                <a:tc>
                  <a:txBody>
                    <a:bodyPr/>
                    <a:lstStyle/>
                    <a:p>
                      <a:pPr algn="ctr" rtl="0" fontAlgn="ctr"/>
                      <a:endParaRPr lang="ru-RU" sz="1300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656" marR="5065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50656" marR="50656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Школа</a:t>
                      </a:r>
                    </a:p>
                  </a:txBody>
                  <a:tcPr marL="50656" marR="50656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300" b="1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«Цикличность процесса роста»</a:t>
                      </a:r>
                      <a:endParaRPr lang="ru-RU" sz="1300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just" rtl="0" fontAlgn="t"/>
                      <a:r>
                        <a:rPr lang="ru-RU" sz="13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Продолжать знакомить детей с развитием живых организмов. Показать цикличность процесса роста и развития живых </a:t>
                      </a:r>
                      <a:r>
                        <a:rPr lang="ru-RU" sz="13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организмов.</a:t>
                      </a:r>
                      <a:endParaRPr lang="ru-RU" sz="1300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656" marR="50656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856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89235" y="0"/>
            <a:ext cx="3902765" cy="198782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Экспериментирование – эффективный метод познания закономерностей  и явлений окружающего мира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Sample1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8717309" y="2628348"/>
            <a:ext cx="2899064" cy="33469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Текст 1"/>
          <p:cNvSpPr txBox="1">
            <a:spLocks/>
          </p:cNvSpPr>
          <p:nvPr/>
        </p:nvSpPr>
        <p:spPr>
          <a:xfrm>
            <a:off x="258416" y="1"/>
            <a:ext cx="7673009" cy="6400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tabLst/>
              <a:defRPr/>
            </a:pPr>
            <a:endParaRPr kumimoji="0" lang="ru-RU" sz="2800" b="1" i="1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lang="ru-RU" sz="2400" b="1" i="1" noProof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ДОСТОИНСТВА МЕТОДА ЭКСПЕРИМЕНТИРОВАНИЯ</a:t>
            </a:r>
            <a:r>
              <a:rPr lang="ru-RU" sz="2400" b="1" i="1" noProof="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Wingdings" pitchFamily="2" charset="2"/>
              <a:buChar char="v"/>
            </a:pPr>
            <a:r>
              <a:rPr kumimoji="0" lang="ru-RU" sz="2400" b="1" i="1" u="none" strike="noStrike" kern="1200" cap="none" spc="0" normalizeH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Способствует формированию интегративных качеств:</a:t>
            </a:r>
          </a:p>
          <a:p>
            <a:pPr lv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</a:pPr>
            <a:r>
              <a:rPr lang="ru-RU" sz="22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Любознательный, активный; эмоционально отзывчивый; </a:t>
            </a:r>
          </a:p>
          <a:p>
            <a:pPr lv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</a:pPr>
            <a:r>
              <a:rPr lang="ru-RU" sz="22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овладевший средствами общения и способами взаимодействия со взрослыми и сверстниками; способный решать интеллектуальные и личностные задачи; имеющий первичные представления о себе, мире и природе; способный управлять своим поведением и планировать свои действия; овладевший универсальными предпосылками учебной деятельности</a:t>
            </a:r>
          </a:p>
          <a:p>
            <a:pPr lv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Обеспечивает интеграцию образовательных областей:</a:t>
            </a:r>
          </a:p>
          <a:p>
            <a:pPr lv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</a:pPr>
            <a:r>
              <a:rPr lang="ru-RU" sz="22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Познание, коммуникация, чтение художественной литературы,  ФЭМП,  социализация, труд, безопасность, здоровье, художественное творчество.</a:t>
            </a:r>
          </a:p>
          <a:p>
            <a:pPr lv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Развивает интерес ребенка к окружающему миру, активность , инициативу и самостоятельность в его познании  </a:t>
            </a:r>
            <a:r>
              <a:rPr lang="ru-RU" sz="2400" b="1" i="1" u="sng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ходе практической деятельности</a:t>
            </a:r>
          </a:p>
          <a:p>
            <a:pPr lv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право 6">
            <a:hlinkClick r:id="rId3" action="ppaction://hlinksldjump"/>
          </p:cNvPr>
          <p:cNvSpPr/>
          <p:nvPr/>
        </p:nvSpPr>
        <p:spPr>
          <a:xfrm>
            <a:off x="11213592" y="63733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21336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виды детского </a:t>
            </a:r>
            <a:b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экспериментирования</a:t>
            </a:r>
            <a:r>
              <a:rPr lang="ru-RU" sz="2800" b="1" dirty="0" smtClean="0">
                <a:solidFill>
                  <a:schemeClr val="tx2"/>
                </a:solidFill>
                <a:latin typeface="Georgia" pitchFamily="18" charset="0"/>
              </a:rPr>
              <a:t> </a:t>
            </a:r>
            <a:br>
              <a:rPr lang="ru-RU" sz="2800" b="1" dirty="0" smtClean="0">
                <a:solidFill>
                  <a:schemeClr val="tx2"/>
                </a:solidFill>
                <a:latin typeface="Georgia" pitchFamily="18" charset="0"/>
              </a:rPr>
            </a:br>
            <a:r>
              <a:rPr lang="ru-RU" sz="2000" b="1" dirty="0" smtClean="0">
                <a:solidFill>
                  <a:schemeClr val="tx2"/>
                </a:solidFill>
                <a:latin typeface="Georgia" pitchFamily="18" charset="0"/>
              </a:rPr>
              <a:t>(по Н.Н. </a:t>
            </a:r>
            <a:r>
              <a:rPr lang="ru-RU" sz="2000" b="1" dirty="0" err="1" smtClean="0">
                <a:solidFill>
                  <a:schemeClr val="tx2"/>
                </a:solidFill>
                <a:latin typeface="Georgia" pitchFamily="18" charset="0"/>
              </a:rPr>
              <a:t>Поддьякову</a:t>
            </a:r>
            <a:r>
              <a:rPr lang="ru-RU" sz="2000" b="1" dirty="0">
                <a:solidFill>
                  <a:schemeClr val="tx2"/>
                </a:solidFill>
                <a:latin typeface="Georgia" pitchFamily="18" charset="0"/>
              </a:rPr>
              <a:t>)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11808" y="1310640"/>
            <a:ext cx="4498848" cy="1280160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endParaRPr lang="ru-RU" dirty="0" smtClean="0"/>
          </a:p>
          <a:p>
            <a:pPr algn="ctr">
              <a:lnSpc>
                <a:spcPct val="80000"/>
              </a:lnSpc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Бескорыстное экспериментирование</a:t>
            </a:r>
          </a:p>
          <a:p>
            <a:pPr algn="ctr">
              <a:lnSpc>
                <a:spcPct val="80000"/>
              </a:lnSpc>
            </a:pP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(активность исходит от ребенка)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направлено на выяснение связей и отношений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безоотносительно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 решению какой-либо практической задачи. В его основе лежит потребность ребенка в получении новых знаний, сведений об объекте. Познание здесь осуществляется ради самого процесса познания.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41720" y="1569720"/>
            <a:ext cx="4498848" cy="1047362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Утилитарное экспериментирование</a:t>
            </a:r>
          </a:p>
          <a:p>
            <a:pPr algn="ctr">
              <a:lnSpc>
                <a:spcPct val="80000"/>
              </a:lnSpc>
            </a:pP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(организуется взрослым</a:t>
            </a:r>
            <a:r>
              <a:rPr lang="ru-RU" sz="1600" b="0" dirty="0" smtClean="0">
                <a:latin typeface="Arial" charset="0"/>
              </a:rPr>
              <a:t>)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направлено на решение какой-либо практической задачи. В данном случае процесс познания объекта осуществляется ребенком с целью получения новых знаний для и достижения практического результата.</a:t>
            </a:r>
          </a:p>
          <a:p>
            <a:endParaRPr lang="ru-RU" dirty="0"/>
          </a:p>
        </p:txBody>
      </p:sp>
      <p:sp>
        <p:nvSpPr>
          <p:cNvPr id="9" name="Стрелка вправо 8">
            <a:hlinkClick r:id="rId2" action="ppaction://hlinksldjump"/>
          </p:cNvPr>
          <p:cNvSpPr/>
          <p:nvPr/>
        </p:nvSpPr>
        <p:spPr>
          <a:xfrm>
            <a:off x="11213592" y="63733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0" y="993914"/>
            <a:ext cx="8070574" cy="5864086"/>
          </a:xfrm>
        </p:spPr>
        <p:txBody>
          <a:bodyPr>
            <a:normAutofit fontScale="77500" lnSpcReduction="20000"/>
          </a:bodyPr>
          <a:lstStyle/>
          <a:p>
            <a:pPr lvl="0">
              <a:buFont typeface="Arial" pitchFamily="34" charset="0"/>
              <a:buChar char="•"/>
            </a:pPr>
            <a:endParaRPr lang="ru-RU" sz="2800" b="1" i="1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8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у детей дошкольного возраста познавательной активности, любознательности, стремления к самостоятельному познанию и размышлению</a:t>
            </a:r>
          </a:p>
          <a:p>
            <a:pPr algn="just">
              <a:buClr>
                <a:srgbClr val="FFCC66"/>
              </a:buClr>
              <a:buSzPct val="65000"/>
              <a:defRPr/>
            </a:pPr>
            <a:r>
              <a:rPr lang="ru-RU" sz="2800" b="1" i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800" b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Clr>
                <a:srgbClr val="FFCC66"/>
              </a:buClr>
              <a:buSzPct val="65000"/>
              <a:buFont typeface="Wingdings" pitchFamily="2" charset="2"/>
              <a:buChar char="v"/>
              <a:defRPr/>
            </a:pPr>
            <a:r>
              <a:rPr lang="ru-RU" sz="28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Расширение кругозора детей через знакомство с элементами различных областей знаний (представления о химических свойствах веществ, о физических свойствах и явлениях, о свойствах воды, песка, глины, воздуха, математические представления и т.д.)</a:t>
            </a:r>
          </a:p>
          <a:p>
            <a:pPr algn="just">
              <a:buClr>
                <a:srgbClr val="FFCC66"/>
              </a:buClr>
              <a:buSzPct val="65000"/>
              <a:buFont typeface="Wingdings" pitchFamily="2" charset="2"/>
              <a:buChar char="v"/>
              <a:defRPr/>
            </a:pPr>
            <a:r>
              <a:rPr lang="ru-RU" sz="28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Развитие у детей умения пользоваться приборами-помощниками при проведении игр-экспериментов (микроскоп, лупа, чашечные весы, песочные часы и т.д.)</a:t>
            </a:r>
          </a:p>
          <a:p>
            <a:pPr algn="just">
              <a:buClr>
                <a:srgbClr val="FFCC66"/>
              </a:buClr>
              <a:buSzPct val="65000"/>
              <a:buFont typeface="Wingdings" pitchFamily="2" charset="2"/>
              <a:buChar char="v"/>
              <a:defRPr/>
            </a:pPr>
            <a:r>
              <a:rPr lang="ru-RU" sz="28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Формирование у детей умственных способностей: развитие анализа, классификации, сравнения, обобщения</a:t>
            </a:r>
          </a:p>
          <a:p>
            <a:pPr algn="just">
              <a:buClr>
                <a:srgbClr val="FFCC66"/>
              </a:buClr>
              <a:buSzPct val="65000"/>
              <a:buFont typeface="Wingdings" pitchFamily="2" charset="2"/>
              <a:buChar char="v"/>
              <a:defRPr/>
            </a:pPr>
            <a:r>
              <a:rPr lang="ru-RU" sz="28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Формирование способов познания путем сенсорного анализа</a:t>
            </a:r>
          </a:p>
          <a:p>
            <a:pPr algn="just">
              <a:buClr>
                <a:srgbClr val="FFCC66"/>
              </a:buClr>
              <a:buSzPct val="65000"/>
              <a:buFont typeface="Wingdings" pitchFamily="2" charset="2"/>
              <a:buChar char="v"/>
              <a:defRPr/>
            </a:pPr>
            <a:r>
              <a:rPr lang="ru-RU" sz="28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Социально-личностное развитие: развитие </a:t>
            </a:r>
            <a:r>
              <a:rPr lang="ru-RU" sz="2800" dirty="0" err="1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коммуника</a:t>
            </a:r>
            <a:r>
              <a:rPr lang="ru-RU" sz="28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тивности</a:t>
            </a:r>
            <a:r>
              <a:rPr lang="ru-RU" sz="28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самостоятельности, наблюдательности, элементарного самоконтроля и </a:t>
            </a:r>
            <a:r>
              <a:rPr lang="ru-RU" sz="2800" dirty="0" err="1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саморегуляции</a:t>
            </a:r>
            <a:endParaRPr lang="ru-RU" sz="28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8130208" cy="111881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Цели и задачи экспериментально-исследовательской  деятельности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hildren-gardening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3709" b="23709"/>
          <a:stretch>
            <a:fillRect/>
          </a:stretch>
        </p:blipFill>
        <p:spPr>
          <a:xfrm>
            <a:off x="8382000" y="350521"/>
            <a:ext cx="3510685" cy="2971799"/>
          </a:xfrm>
        </p:spPr>
      </p:pic>
      <p:pic>
        <p:nvPicPr>
          <p:cNvPr id="6" name="Рисунок 5" descr="children-gardening2.jpg"/>
          <p:cNvPicPr>
            <a:picLocks noChangeAspect="1"/>
          </p:cNvPicPr>
          <p:nvPr/>
        </p:nvPicPr>
        <p:blipFill>
          <a:blip r:embed="rId2" cstate="print"/>
          <a:srcRect t="23709" b="23709"/>
          <a:stretch>
            <a:fillRect/>
          </a:stretch>
        </p:blipFill>
        <p:spPr>
          <a:xfrm>
            <a:off x="8382000" y="3505201"/>
            <a:ext cx="3510685" cy="29717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Picture 8" descr="IMG_57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8304005" y="376444"/>
            <a:ext cx="3583196" cy="29432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Стрелка вправо 6">
            <a:hlinkClick r:id="rId4" action="ppaction://hlinksldjump"/>
          </p:cNvPr>
          <p:cNvSpPr/>
          <p:nvPr/>
        </p:nvSpPr>
        <p:spPr>
          <a:xfrm>
            <a:off x="10917382" y="63733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579783" y="0"/>
            <a:ext cx="10515600" cy="137557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Классификация детского экспериментирования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огородни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8401" y="1311968"/>
            <a:ext cx="2371408" cy="1707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огородник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162" y="1318438"/>
            <a:ext cx="2175857" cy="17012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огородник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12242" y="1297172"/>
            <a:ext cx="2407452" cy="17111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377686" y="3021494"/>
            <a:ext cx="373711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характеру объектов, используемых в эксперименте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опыты: с растениями; с животными; с объектами неживой природы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0451" y="3046198"/>
            <a:ext cx="31937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месту проведения опытов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групповой комнате; на участке;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150086" y="3101010"/>
            <a:ext cx="36377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причине их проведения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случайные, запланированные, поставленные в ответ на вопрос ребенка.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огородники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504428" y="1318437"/>
            <a:ext cx="2340399" cy="17012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огородники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71734" y="1297172"/>
            <a:ext cx="2301264" cy="17131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Прямоугольник 12"/>
          <p:cNvSpPr/>
          <p:nvPr/>
        </p:nvSpPr>
        <p:spPr>
          <a:xfrm>
            <a:off x="4015409" y="4982818"/>
            <a:ext cx="391601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характеру включения в педагогический процесс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эпизодические (проводимые от случая к случаю), систематические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249478" y="5153942"/>
            <a:ext cx="36178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продолжительности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кратковременные (5-15 мин.), длительные (свыше 15 мин.).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84314" y="4790660"/>
            <a:ext cx="3670851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количеству наблюдений за одним и тем же объектом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однократные, многократные, или циклические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107094" y="4214193"/>
            <a:ext cx="71561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количеству детей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индивидуальные, групповые, коллективные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5" name="Стрелка вправо 14">
            <a:hlinkClick r:id="rId7" action="ppaction://hlinksldjump"/>
          </p:cNvPr>
          <p:cNvSpPr/>
          <p:nvPr/>
        </p:nvSpPr>
        <p:spPr>
          <a:xfrm>
            <a:off x="11213592" y="63733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391690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2922391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E382D75-6DC6-4908-8B05-64D061C4B1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0</TotalTime>
  <Words>2398</Words>
  <Application>Microsoft Office PowerPoint</Application>
  <PresentationFormat>Произвольный</PresentationFormat>
  <Paragraphs>315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TS102922391</vt:lpstr>
      <vt:lpstr> исследовательская деятельность в детском саду </vt:lpstr>
      <vt:lpstr>«Детское экспериментирование претендует на роль ведущей деятельности в период дошкольного развития ребенка» </vt:lpstr>
      <vt:lpstr>Модель планирования воспитательно-образовательного процесса по познавательно-исследовательской деятельности  </vt:lpstr>
      <vt:lpstr>Презентация PowerPoint</vt:lpstr>
      <vt:lpstr>Презентация PowerPoint</vt:lpstr>
      <vt:lpstr>Экспериментирование – эффективный метод познания закономерностей  и явлений окружающего мира</vt:lpstr>
      <vt:lpstr>виды детского  экспериментирования  (по Н.Н. Поддьякову)</vt:lpstr>
      <vt:lpstr>Цели и задачи экспериментально-исследовательской  деятельности</vt:lpstr>
      <vt:lpstr>Классификация детского экспериментирования</vt:lpstr>
      <vt:lpstr>Классификация  детского экспериментирования</vt:lpstr>
      <vt:lpstr>Особенности организации детского  экспериментирования в ДОу</vt:lpstr>
      <vt:lpstr> Создание условий для детского экспериментирования  (исследовательские центры, центры науки)  в подготовительной группе</vt:lpstr>
      <vt:lpstr>Оборудование для экспериментов</vt:lpstr>
      <vt:lpstr>Презентация PowerPoint</vt:lpstr>
      <vt:lpstr>Презентация PowerPoint</vt:lpstr>
      <vt:lpstr>технология организации  совместной экспериментально-исследовательской деятельности с детьми дошкольного возраста</vt:lpstr>
      <vt:lpstr>Методы  и  приемы</vt:lpstr>
      <vt:lpstr>Варианты фиксации результатов</vt:lpstr>
      <vt:lpstr>для Поддержания интереса к познавательному экспериментированию можно использовать:</vt:lpstr>
      <vt:lpstr>Формы взаимодействия с родителями воспитанников:</vt:lpstr>
      <vt:lpstr>Литература в помощь Книги издательства «Речь», Санкт-Петербург </vt:lpstr>
      <vt:lpstr>В книгах Н. М. Зубковой собрано большое количество разнообразных и интересных  опытов и экспериментов, которые можно проводить вместе с детьми для расширения их представлений о мире, для интеллектуального и творческого развития ребенка и подтолкнуть ребенка к познанию мира. </vt:lpstr>
      <vt:lpstr>Набор  развивающих  карточек</vt:lpstr>
      <vt:lpstr>  Шапиро А.И.  </vt:lpstr>
      <vt:lpstr>О.в.дыбина</vt:lpstr>
      <vt:lpstr>Презентация PowerPoint</vt:lpstr>
      <vt:lpstr>    Х. Идом, М. Баттерфилд, Р. Хеддл и М. Ануин Издательство: Махаон, Серия: Учимся с мамой      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2013-02-09T14:23:20Z</dcterms:created>
  <dcterms:modified xsi:type="dcterms:W3CDTF">2017-01-08T13:15:42Z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TC029223919991</vt:lpwstr>
  </property>
</Properties>
</file>